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27"/>
  </p:notesMasterIdLst>
  <p:sldIdLst>
    <p:sldId id="257" r:id="rId2"/>
    <p:sldId id="1118" r:id="rId3"/>
    <p:sldId id="1119" r:id="rId4"/>
    <p:sldId id="472" r:id="rId5"/>
    <p:sldId id="1120" r:id="rId6"/>
    <p:sldId id="1094" r:id="rId7"/>
    <p:sldId id="1095" r:id="rId8"/>
    <p:sldId id="605" r:id="rId9"/>
    <p:sldId id="1070" r:id="rId10"/>
    <p:sldId id="1097" r:id="rId11"/>
    <p:sldId id="1086" r:id="rId12"/>
    <p:sldId id="597" r:id="rId13"/>
    <p:sldId id="579" r:id="rId14"/>
    <p:sldId id="1121" r:id="rId15"/>
    <p:sldId id="1122" r:id="rId16"/>
    <p:sldId id="1123" r:id="rId17"/>
    <p:sldId id="1124" r:id="rId18"/>
    <p:sldId id="598" r:id="rId19"/>
    <p:sldId id="326" r:id="rId20"/>
    <p:sldId id="599" r:id="rId21"/>
    <p:sldId id="271" r:id="rId22"/>
    <p:sldId id="267" r:id="rId23"/>
    <p:sldId id="328" r:id="rId24"/>
    <p:sldId id="329" r:id="rId25"/>
    <p:sldId id="330" r:id="rId26"/>
    <p:sldId id="315" r:id="rId27"/>
    <p:sldId id="314" r:id="rId28"/>
    <p:sldId id="317" r:id="rId29"/>
    <p:sldId id="600" r:id="rId30"/>
    <p:sldId id="318" r:id="rId31"/>
    <p:sldId id="692" r:id="rId32"/>
    <p:sldId id="319" r:id="rId33"/>
    <p:sldId id="601" r:id="rId34"/>
    <p:sldId id="500" r:id="rId35"/>
    <p:sldId id="321" r:id="rId36"/>
    <p:sldId id="494" r:id="rId37"/>
    <p:sldId id="901" r:id="rId38"/>
    <p:sldId id="902" r:id="rId39"/>
    <p:sldId id="603" r:id="rId40"/>
    <p:sldId id="499" r:id="rId41"/>
    <p:sldId id="604" r:id="rId42"/>
    <p:sldId id="489" r:id="rId43"/>
    <p:sldId id="325" r:id="rId44"/>
    <p:sldId id="501" r:id="rId45"/>
    <p:sldId id="955" r:id="rId46"/>
    <p:sldId id="951" r:id="rId47"/>
    <p:sldId id="984" r:id="rId48"/>
    <p:sldId id="606" r:id="rId49"/>
    <p:sldId id="535" r:id="rId50"/>
    <p:sldId id="536" r:id="rId51"/>
    <p:sldId id="537" r:id="rId52"/>
    <p:sldId id="1098" r:id="rId53"/>
    <p:sldId id="538" r:id="rId54"/>
    <p:sldId id="883" r:id="rId55"/>
    <p:sldId id="898" r:id="rId56"/>
    <p:sldId id="900" r:id="rId57"/>
    <p:sldId id="842" r:id="rId58"/>
    <p:sldId id="843" r:id="rId59"/>
    <p:sldId id="844" r:id="rId60"/>
    <p:sldId id="845" r:id="rId61"/>
    <p:sldId id="1169" r:id="rId62"/>
    <p:sldId id="846" r:id="rId63"/>
    <p:sldId id="1043" r:id="rId64"/>
    <p:sldId id="1044" r:id="rId65"/>
    <p:sldId id="590" r:id="rId66"/>
    <p:sldId id="490" r:id="rId67"/>
    <p:sldId id="491" r:id="rId68"/>
    <p:sldId id="492" r:id="rId69"/>
    <p:sldId id="493" r:id="rId70"/>
    <p:sldId id="495" r:id="rId71"/>
    <p:sldId id="958" r:id="rId72"/>
    <p:sldId id="959" r:id="rId73"/>
    <p:sldId id="960" r:id="rId74"/>
    <p:sldId id="971" r:id="rId75"/>
    <p:sldId id="961" r:id="rId76"/>
    <p:sldId id="962" r:id="rId77"/>
    <p:sldId id="966" r:id="rId78"/>
    <p:sldId id="967" r:id="rId79"/>
    <p:sldId id="963" r:id="rId80"/>
    <p:sldId id="970" r:id="rId81"/>
    <p:sldId id="972" r:id="rId82"/>
    <p:sldId id="973" r:id="rId83"/>
    <p:sldId id="974" r:id="rId84"/>
    <p:sldId id="1046" r:id="rId85"/>
    <p:sldId id="1047" r:id="rId86"/>
    <p:sldId id="1048" r:id="rId87"/>
    <p:sldId id="1049" r:id="rId88"/>
    <p:sldId id="1050" r:id="rId89"/>
    <p:sldId id="1051" r:id="rId90"/>
    <p:sldId id="1089" r:id="rId91"/>
    <p:sldId id="1052" r:id="rId92"/>
    <p:sldId id="1090" r:id="rId93"/>
    <p:sldId id="1053" r:id="rId94"/>
    <p:sldId id="1054" r:id="rId95"/>
    <p:sldId id="1091" r:id="rId96"/>
    <p:sldId id="1055" r:id="rId97"/>
    <p:sldId id="1056" r:id="rId98"/>
    <p:sldId id="1057" r:id="rId99"/>
    <p:sldId id="1058" r:id="rId100"/>
    <p:sldId id="272" r:id="rId101"/>
    <p:sldId id="273" r:id="rId102"/>
    <p:sldId id="539" r:id="rId103"/>
    <p:sldId id="580" r:id="rId104"/>
    <p:sldId id="620" r:id="rId105"/>
    <p:sldId id="1041" r:id="rId106"/>
    <p:sldId id="1040" r:id="rId107"/>
    <p:sldId id="621" r:id="rId108"/>
    <p:sldId id="796" r:id="rId109"/>
    <p:sldId id="931" r:id="rId110"/>
    <p:sldId id="985" r:id="rId111"/>
    <p:sldId id="849" r:id="rId112"/>
    <p:sldId id="800" r:id="rId113"/>
    <p:sldId id="615" r:id="rId114"/>
    <p:sldId id="506" r:id="rId115"/>
    <p:sldId id="803" r:id="rId116"/>
    <p:sldId id="804" r:id="rId117"/>
    <p:sldId id="791" r:id="rId118"/>
    <p:sldId id="793" r:id="rId119"/>
    <p:sldId id="794" r:id="rId120"/>
    <p:sldId id="795" r:id="rId121"/>
    <p:sldId id="616" r:id="rId122"/>
    <p:sldId id="505" r:id="rId123"/>
    <p:sldId id="513" r:id="rId124"/>
    <p:sldId id="1017" r:id="rId125"/>
    <p:sldId id="1009" r:id="rId126"/>
    <p:sldId id="1010" r:id="rId127"/>
    <p:sldId id="618" r:id="rId128"/>
    <p:sldId id="619" r:id="rId129"/>
    <p:sldId id="617" r:id="rId130"/>
    <p:sldId id="502" r:id="rId131"/>
    <p:sldId id="503" r:id="rId132"/>
    <p:sldId id="699" r:id="rId133"/>
    <p:sldId id="504" r:id="rId134"/>
    <p:sldId id="700" r:id="rId135"/>
    <p:sldId id="679" r:id="rId136"/>
    <p:sldId id="940" r:id="rId137"/>
    <p:sldId id="942" r:id="rId138"/>
    <p:sldId id="941" r:id="rId139"/>
    <p:sldId id="677" r:id="rId140"/>
    <p:sldId id="678" r:id="rId141"/>
    <p:sldId id="680" r:id="rId142"/>
    <p:sldId id="507" r:id="rId143"/>
    <p:sldId id="591" r:id="rId144"/>
    <p:sldId id="385" r:id="rId145"/>
    <p:sldId id="1125" r:id="rId146"/>
    <p:sldId id="387" r:id="rId147"/>
    <p:sldId id="388" r:id="rId148"/>
    <p:sldId id="527" r:id="rId149"/>
    <p:sldId id="529" r:id="rId150"/>
    <p:sldId id="393" r:id="rId151"/>
    <p:sldId id="394" r:id="rId152"/>
    <p:sldId id="395" r:id="rId153"/>
    <p:sldId id="899" r:id="rId154"/>
    <p:sldId id="702" r:id="rId155"/>
    <p:sldId id="531" r:id="rId156"/>
    <p:sldId id="947" r:id="rId157"/>
    <p:sldId id="948" r:id="rId158"/>
    <p:sldId id="949" r:id="rId159"/>
    <p:sldId id="950" r:id="rId160"/>
    <p:sldId id="853" r:id="rId161"/>
    <p:sldId id="1102" r:id="rId162"/>
    <p:sldId id="816" r:id="rId163"/>
    <p:sldId id="414" r:id="rId164"/>
    <p:sldId id="545" r:id="rId165"/>
    <p:sldId id="533" r:id="rId166"/>
    <p:sldId id="534" r:id="rId167"/>
    <p:sldId id="542" r:id="rId168"/>
    <p:sldId id="543" r:id="rId169"/>
    <p:sldId id="544" r:id="rId170"/>
    <p:sldId id="546" r:id="rId171"/>
    <p:sldId id="522" r:id="rId172"/>
    <p:sldId id="523" r:id="rId173"/>
    <p:sldId id="809" r:id="rId174"/>
    <p:sldId id="526" r:id="rId175"/>
    <p:sldId id="524" r:id="rId176"/>
    <p:sldId id="525" r:id="rId177"/>
    <p:sldId id="548" r:id="rId178"/>
    <p:sldId id="646" r:id="rId179"/>
    <p:sldId id="647" r:id="rId180"/>
    <p:sldId id="773" r:id="rId181"/>
    <p:sldId id="772" r:id="rId182"/>
    <p:sldId id="549" r:id="rId183"/>
    <p:sldId id="550" r:id="rId184"/>
    <p:sldId id="547" r:id="rId185"/>
    <p:sldId id="515" r:id="rId186"/>
    <p:sldId id="516" r:id="rId187"/>
    <p:sldId id="517" r:id="rId188"/>
    <p:sldId id="551" r:id="rId189"/>
    <p:sldId id="554" r:id="rId190"/>
    <p:sldId id="555" r:id="rId191"/>
    <p:sldId id="556" r:id="rId192"/>
    <p:sldId id="557" r:id="rId193"/>
    <p:sldId id="558" r:id="rId194"/>
    <p:sldId id="562" r:id="rId195"/>
    <p:sldId id="563" r:id="rId196"/>
    <p:sldId id="661" r:id="rId197"/>
    <p:sldId id="625" r:id="rId198"/>
    <p:sldId id="1150" r:id="rId199"/>
    <p:sldId id="402" r:id="rId200"/>
    <p:sldId id="403" r:id="rId201"/>
    <p:sldId id="404" r:id="rId202"/>
    <p:sldId id="1075" r:id="rId203"/>
    <p:sldId id="1076" r:id="rId204"/>
    <p:sldId id="903" r:id="rId205"/>
    <p:sldId id="421" r:id="rId206"/>
    <p:sldId id="564" r:id="rId207"/>
    <p:sldId id="1042" r:id="rId208"/>
    <p:sldId id="826" r:id="rId209"/>
    <p:sldId id="566" r:id="rId210"/>
    <p:sldId id="567" r:id="rId211"/>
    <p:sldId id="832" r:id="rId212"/>
    <p:sldId id="568" r:id="rId213"/>
    <p:sldId id="1077" r:id="rId214"/>
    <p:sldId id="820" r:id="rId215"/>
    <p:sldId id="821" r:id="rId216"/>
    <p:sldId id="798" r:id="rId217"/>
    <p:sldId id="1151" r:id="rId218"/>
    <p:sldId id="1152" r:id="rId219"/>
    <p:sldId id="1153" r:id="rId220"/>
    <p:sldId id="436" r:id="rId221"/>
    <p:sldId id="666" r:id="rId222"/>
    <p:sldId id="665" r:id="rId223"/>
    <p:sldId id="443" r:id="rId224"/>
    <p:sldId id="445" r:id="rId225"/>
    <p:sldId id="446" r:id="rId226"/>
    <p:sldId id="440" r:id="rId227"/>
    <p:sldId id="823" r:id="rId228"/>
    <p:sldId id="570" r:id="rId229"/>
    <p:sldId id="828" r:id="rId230"/>
    <p:sldId id="827" r:id="rId231"/>
    <p:sldId id="836" r:id="rId232"/>
    <p:sldId id="837" r:id="rId233"/>
    <p:sldId id="453" r:id="rId234"/>
    <p:sldId id="574" r:id="rId235"/>
    <p:sldId id="838" r:id="rId236"/>
    <p:sldId id="839" r:id="rId237"/>
    <p:sldId id="1059" r:id="rId238"/>
    <p:sldId id="1060" r:id="rId239"/>
    <p:sldId id="576" r:id="rId240"/>
    <p:sldId id="824" r:id="rId241"/>
    <p:sldId id="577" r:id="rId242"/>
    <p:sldId id="935" r:id="rId243"/>
    <p:sldId id="371" r:id="rId244"/>
    <p:sldId id="575" r:id="rId245"/>
    <p:sldId id="733" r:id="rId246"/>
    <p:sldId id="583" r:id="rId247"/>
    <p:sldId id="584" r:id="rId248"/>
    <p:sldId id="585" r:id="rId249"/>
    <p:sldId id="609" r:id="rId250"/>
    <p:sldId id="610" r:id="rId251"/>
    <p:sldId id="703" r:id="rId252"/>
    <p:sldId id="611" r:id="rId253"/>
    <p:sldId id="612" r:id="rId254"/>
    <p:sldId id="704" r:id="rId255"/>
    <p:sldId id="613" r:id="rId256"/>
    <p:sldId id="705" r:id="rId257"/>
    <p:sldId id="614" r:id="rId258"/>
    <p:sldId id="1165" r:id="rId259"/>
    <p:sldId id="937" r:id="rId260"/>
    <p:sldId id="894" r:id="rId261"/>
    <p:sldId id="1166" r:id="rId262"/>
    <p:sldId id="532" r:id="rId263"/>
    <p:sldId id="1167" r:id="rId264"/>
    <p:sldId id="1168" r:id="rId265"/>
    <p:sldId id="587" r:id="rId266"/>
    <p:sldId id="675" r:id="rId267"/>
    <p:sldId id="588" r:id="rId268"/>
    <p:sldId id="997" r:id="rId269"/>
    <p:sldId id="706" r:id="rId270"/>
    <p:sldId id="589" r:id="rId271"/>
    <p:sldId id="998" r:id="rId272"/>
    <p:sldId id="856" r:id="rId273"/>
    <p:sldId id="857" r:id="rId274"/>
    <p:sldId id="707" r:id="rId275"/>
    <p:sldId id="815" r:id="rId276"/>
    <p:sldId id="979" r:id="rId277"/>
    <p:sldId id="982" r:id="rId278"/>
    <p:sldId id="983" r:id="rId279"/>
    <p:sldId id="975" r:id="rId280"/>
    <p:sldId id="708" r:id="rId281"/>
    <p:sldId id="593" r:id="rId282"/>
    <p:sldId id="709" r:id="rId283"/>
    <p:sldId id="594" r:id="rId284"/>
    <p:sldId id="710" r:id="rId285"/>
    <p:sldId id="607" r:id="rId286"/>
    <p:sldId id="336" r:id="rId287"/>
    <p:sldId id="337" r:id="rId288"/>
    <p:sldId id="748" r:id="rId289"/>
    <p:sldId id="1034" r:id="rId290"/>
    <p:sldId id="622" r:id="rId291"/>
    <p:sldId id="989" r:id="rId292"/>
    <p:sldId id="987" r:id="rId293"/>
    <p:sldId id="623" r:id="rId294"/>
    <p:sldId id="1035" r:id="rId295"/>
    <p:sldId id="990" r:id="rId296"/>
    <p:sldId id="991" r:id="rId297"/>
    <p:sldId id="1036" r:id="rId298"/>
    <p:sldId id="626" r:id="rId299"/>
    <p:sldId id="992" r:id="rId300"/>
    <p:sldId id="627" r:id="rId301"/>
    <p:sldId id="628" r:id="rId302"/>
    <p:sldId id="1037" r:id="rId303"/>
    <p:sldId id="629" r:id="rId304"/>
    <p:sldId id="1038" r:id="rId305"/>
    <p:sldId id="630" r:id="rId306"/>
    <p:sldId id="1039" r:id="rId307"/>
    <p:sldId id="1082" r:id="rId308"/>
    <p:sldId id="818" r:id="rId309"/>
    <p:sldId id="631" r:id="rId310"/>
    <p:sldId id="993" r:id="rId311"/>
    <p:sldId id="1081" r:id="rId312"/>
    <p:sldId id="1083" r:id="rId313"/>
    <p:sldId id="913" r:id="rId314"/>
    <p:sldId id="632" r:id="rId315"/>
    <p:sldId id="994" r:id="rId316"/>
    <p:sldId id="1085" r:id="rId317"/>
    <p:sldId id="1084" r:id="rId318"/>
    <p:sldId id="751" r:id="rId319"/>
    <p:sldId id="352" r:id="rId320"/>
    <p:sldId id="633" r:id="rId321"/>
    <p:sldId id="995" r:id="rId322"/>
    <p:sldId id="996" r:id="rId323"/>
    <p:sldId id="1160" r:id="rId324"/>
    <p:sldId id="1161" r:id="rId325"/>
    <p:sldId id="1162" r:id="rId326"/>
    <p:sldId id="368" r:id="rId327"/>
    <p:sldId id="636" r:id="rId328"/>
    <p:sldId id="663" r:id="rId329"/>
    <p:sldId id="664" r:id="rId330"/>
    <p:sldId id="637" r:id="rId331"/>
    <p:sldId id="638" r:id="rId332"/>
    <p:sldId id="712" r:id="rId333"/>
    <p:sldId id="713" r:id="rId334"/>
    <p:sldId id="714" r:id="rId335"/>
    <p:sldId id="379" r:id="rId336"/>
    <p:sldId id="953" r:id="rId337"/>
    <p:sldId id="1018" r:id="rId338"/>
    <p:sldId id="1019" r:id="rId339"/>
    <p:sldId id="1020" r:id="rId340"/>
    <p:sldId id="643" r:id="rId341"/>
    <p:sldId id="642" r:id="rId342"/>
    <p:sldId id="847" r:id="rId343"/>
    <p:sldId id="848" r:id="rId344"/>
    <p:sldId id="640" r:id="rId345"/>
    <p:sldId id="641" r:id="rId346"/>
    <p:sldId id="648" r:id="rId347"/>
    <p:sldId id="649" r:id="rId348"/>
    <p:sldId id="650" r:id="rId349"/>
    <p:sldId id="651" r:id="rId350"/>
    <p:sldId id="652" r:id="rId351"/>
    <p:sldId id="653" r:id="rId352"/>
    <p:sldId id="386" r:id="rId353"/>
    <p:sldId id="654" r:id="rId354"/>
    <p:sldId id="655" r:id="rId355"/>
    <p:sldId id="656" r:id="rId356"/>
    <p:sldId id="397" r:id="rId357"/>
    <p:sldId id="657" r:id="rId358"/>
    <p:sldId id="658" r:id="rId359"/>
    <p:sldId id="659" r:id="rId360"/>
    <p:sldId id="1072" r:id="rId361"/>
    <p:sldId id="285" r:id="rId362"/>
    <p:sldId id="286" r:id="rId363"/>
    <p:sldId id="289" r:id="rId364"/>
    <p:sldId id="290" r:id="rId365"/>
    <p:sldId id="291" r:id="rId366"/>
    <p:sldId id="829" r:id="rId367"/>
    <p:sldId id="830" r:id="rId368"/>
    <p:sldId id="683" r:id="rId369"/>
    <p:sldId id="684" r:id="rId370"/>
    <p:sldId id="682" r:id="rId371"/>
    <p:sldId id="860" r:id="rId372"/>
    <p:sldId id="671" r:id="rId373"/>
    <p:sldId id="672" r:id="rId374"/>
    <p:sldId id="673" r:id="rId375"/>
    <p:sldId id="674" r:id="rId376"/>
    <p:sldId id="360" r:id="rId377"/>
    <p:sldId id="801" r:id="rId378"/>
    <p:sldId id="1148" r:id="rId379"/>
    <p:sldId id="1149" r:id="rId380"/>
    <p:sldId id="851" r:id="rId381"/>
    <p:sldId id="331" r:id="rId382"/>
    <p:sldId id="914" r:id="rId383"/>
    <p:sldId id="852" r:id="rId384"/>
    <p:sldId id="1155" r:id="rId385"/>
    <p:sldId id="1156" r:id="rId386"/>
    <p:sldId id="896" r:id="rId387"/>
    <p:sldId id="1159" r:id="rId388"/>
    <p:sldId id="686" r:id="rId389"/>
    <p:sldId id="685" r:id="rId390"/>
    <p:sldId id="957" r:id="rId391"/>
    <p:sldId id="302" r:id="rId392"/>
    <p:sldId id="303" r:id="rId393"/>
    <p:sldId id="304" r:id="rId394"/>
    <p:sldId id="1130" r:id="rId395"/>
    <p:sldId id="305" r:id="rId396"/>
    <p:sldId id="306" r:id="rId397"/>
    <p:sldId id="307" r:id="rId398"/>
    <p:sldId id="308" r:id="rId399"/>
    <p:sldId id="1131" r:id="rId400"/>
    <p:sldId id="310" r:id="rId401"/>
    <p:sldId id="1132" r:id="rId402"/>
    <p:sldId id="1133" r:id="rId403"/>
    <p:sldId id="313" r:id="rId404"/>
    <p:sldId id="1134" r:id="rId405"/>
    <p:sldId id="1135" r:id="rId406"/>
    <p:sldId id="1136" r:id="rId407"/>
    <p:sldId id="1137" r:id="rId408"/>
    <p:sldId id="1138" r:id="rId409"/>
    <p:sldId id="1139" r:id="rId410"/>
    <p:sldId id="1140" r:id="rId411"/>
    <p:sldId id="1078" r:id="rId412"/>
    <p:sldId id="1141" r:id="rId413"/>
    <p:sldId id="1142" r:id="rId414"/>
    <p:sldId id="1143" r:id="rId415"/>
    <p:sldId id="1144" r:id="rId416"/>
    <p:sldId id="1145" r:id="rId417"/>
    <p:sldId id="1146" r:id="rId418"/>
    <p:sldId id="1147" r:id="rId419"/>
    <p:sldId id="1061" r:id="rId420"/>
    <p:sldId id="1062" r:id="rId421"/>
    <p:sldId id="1063" r:id="rId422"/>
    <p:sldId id="1170" r:id="rId423"/>
    <p:sldId id="1064" r:id="rId424"/>
    <p:sldId id="1065" r:id="rId425"/>
    <p:sldId id="342" r:id="rId426"/>
    <p:sldId id="1067" r:id="rId427"/>
    <p:sldId id="1068" r:id="rId428"/>
    <p:sldId id="727" r:id="rId429"/>
    <p:sldId id="728" r:id="rId430"/>
    <p:sldId id="781" r:id="rId431"/>
    <p:sldId id="1007" r:id="rId432"/>
    <p:sldId id="730" r:id="rId433"/>
    <p:sldId id="1157" r:id="rId434"/>
    <p:sldId id="1158" r:id="rId435"/>
    <p:sldId id="775" r:id="rId436"/>
    <p:sldId id="734" r:id="rId437"/>
    <p:sldId id="735" r:id="rId438"/>
    <p:sldId id="738" r:id="rId439"/>
    <p:sldId id="774" r:id="rId440"/>
    <p:sldId id="737" r:id="rId441"/>
    <p:sldId id="740" r:id="rId442"/>
    <p:sldId id="968" r:id="rId443"/>
    <p:sldId id="969" r:id="rId444"/>
    <p:sldId id="1045" r:id="rId445"/>
    <p:sldId id="986" r:id="rId446"/>
    <p:sldId id="427" r:id="rId447"/>
    <p:sldId id="688" r:id="rId448"/>
    <p:sldId id="689" r:id="rId449"/>
    <p:sldId id="731" r:id="rId450"/>
    <p:sldId id="732" r:id="rId451"/>
    <p:sldId id="758" r:id="rId452"/>
    <p:sldId id="759" r:id="rId453"/>
    <p:sldId id="916" r:id="rId454"/>
    <p:sldId id="917" r:id="rId455"/>
    <p:sldId id="840" r:id="rId456"/>
    <p:sldId id="841" r:id="rId457"/>
    <p:sldId id="939" r:id="rId458"/>
    <p:sldId id="766" r:id="rId459"/>
    <p:sldId id="767" r:id="rId460"/>
    <p:sldId id="776" r:id="rId461"/>
    <p:sldId id="752" r:id="rId462"/>
    <p:sldId id="753" r:id="rId463"/>
    <p:sldId id="764" r:id="rId464"/>
    <p:sldId id="765" r:id="rId465"/>
    <p:sldId id="874" r:id="rId466"/>
    <p:sldId id="946" r:id="rId467"/>
    <p:sldId id="777" r:id="rId468"/>
    <p:sldId id="762" r:id="rId469"/>
    <p:sldId id="763" r:id="rId470"/>
    <p:sldId id="769" r:id="rId471"/>
    <p:sldId id="770" r:id="rId472"/>
    <p:sldId id="873" r:id="rId473"/>
    <p:sldId id="875" r:id="rId474"/>
    <p:sldId id="1069" r:id="rId475"/>
    <p:sldId id="943" r:id="rId476"/>
    <p:sldId id="755" r:id="rId477"/>
    <p:sldId id="754" r:id="rId478"/>
    <p:sldId id="760" r:id="rId479"/>
    <p:sldId id="952" r:id="rId480"/>
    <p:sldId id="768" r:id="rId481"/>
    <p:sldId id="761" r:id="rId482"/>
    <p:sldId id="861" r:id="rId483"/>
    <p:sldId id="862" r:id="rId484"/>
    <p:sldId id="756" r:id="rId485"/>
    <p:sldId id="771" r:id="rId486"/>
    <p:sldId id="876" r:id="rId487"/>
    <p:sldId id="877" r:id="rId488"/>
    <p:sldId id="778" r:id="rId489"/>
    <p:sldId id="779" r:id="rId490"/>
    <p:sldId id="834" r:id="rId491"/>
    <p:sldId id="780" r:id="rId492"/>
    <p:sldId id="833" r:id="rId493"/>
    <p:sldId id="783" r:id="rId494"/>
    <p:sldId id="880" r:id="rId495"/>
    <p:sldId id="881" r:id="rId496"/>
    <p:sldId id="879" r:id="rId497"/>
    <p:sldId id="866" r:id="rId498"/>
    <p:sldId id="878" r:id="rId499"/>
    <p:sldId id="867" r:id="rId500"/>
    <p:sldId id="868" r:id="rId501"/>
    <p:sldId id="870" r:id="rId502"/>
    <p:sldId id="871" r:id="rId503"/>
    <p:sldId id="869" r:id="rId504"/>
    <p:sldId id="1033" r:id="rId505"/>
    <p:sldId id="1021" r:id="rId506"/>
    <p:sldId id="1022" r:id="rId507"/>
    <p:sldId id="1023" r:id="rId508"/>
    <p:sldId id="1024" r:id="rId509"/>
    <p:sldId id="1025" r:id="rId510"/>
    <p:sldId id="1027" r:id="rId511"/>
    <p:sldId id="1028" r:id="rId512"/>
    <p:sldId id="1029" r:id="rId513"/>
    <p:sldId id="1030" r:id="rId514"/>
    <p:sldId id="1032" r:id="rId515"/>
    <p:sldId id="1031" r:id="rId516"/>
    <p:sldId id="885" r:id="rId517"/>
    <p:sldId id="1074" r:id="rId518"/>
    <p:sldId id="976" r:id="rId519"/>
    <p:sldId id="933" r:id="rId520"/>
    <p:sldId id="954" r:id="rId521"/>
    <p:sldId id="788" r:id="rId522"/>
    <p:sldId id="988" r:id="rId523"/>
    <p:sldId id="1026" r:id="rId524"/>
    <p:sldId id="1106" r:id="rId525"/>
    <p:sldId id="858" r:id="rId5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58E6"/>
    <a:srgbClr val="006C86"/>
    <a:srgbClr val="7EEEE3"/>
    <a:srgbClr val="C74C49"/>
    <a:srgbClr val="E12F2B"/>
    <a:srgbClr val="C41A1A"/>
    <a:srgbClr val="E01E1E"/>
    <a:srgbClr val="FE1212"/>
    <a:srgbClr val="D9DD21"/>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theme" Target="theme/theme1.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commentAuthors" Target="commentAuthors.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viewProps" Target="viewProps.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tableStyles" Target="tableStyles.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notesMaster" Target="notesMasters/notesMaster1.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presProps" Target="presProps.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14-05-2020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301</a:t>
            </a:fld>
            <a:endParaRPr lang="en-IN"/>
          </a:p>
        </p:txBody>
      </p:sp>
    </p:spTree>
    <p:extLst>
      <p:ext uri="{BB962C8B-B14F-4D97-AF65-F5344CB8AC3E}">
        <p14:creationId xmlns:p14="http://schemas.microsoft.com/office/powerpoint/2010/main" val="4256186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406</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73</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299</a:t>
            </a:fld>
            <a:endParaRPr lang="en-IN"/>
          </a:p>
        </p:txBody>
      </p:sp>
    </p:spTree>
    <p:extLst>
      <p:ext uri="{BB962C8B-B14F-4D97-AF65-F5344CB8AC3E}">
        <p14:creationId xmlns:p14="http://schemas.microsoft.com/office/powerpoint/2010/main" val="3152126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5/14/2020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5/14/2020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5/14/2020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5/14/2020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 Id="rId9" Type="http://schemas.openxmlformats.org/officeDocument/2006/relationships/image" Target="../media/image81.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06.png"/><Relationship Id="rId4" Type="http://schemas.openxmlformats.org/officeDocument/2006/relationships/image" Target="../media/image105.png"/></Relationships>
</file>

<file path=ppt/slides/_rels/slide29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29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36.gif"/><Relationship Id="rId2" Type="http://schemas.openxmlformats.org/officeDocument/2006/relationships/image" Target="../media/image135.gif"/><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5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6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159897"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099235" cy="830997"/>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11" name="Picture 10">
            <a:extLst>
              <a:ext uri="{FF2B5EF4-FFF2-40B4-BE49-F238E27FC236}">
                <a16:creationId xmlns:a16="http://schemas.microsoft.com/office/drawing/2014/main" id="{7FB31A66-2CC0-4064-92EE-1FE13AAE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303866"/>
            <a:ext cx="2809082" cy="86797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2855640" y="967036"/>
            <a:ext cx="6408712" cy="646331"/>
          </a:xfrm>
          <a:prstGeom prst="rect">
            <a:avLst/>
          </a:prstGeom>
        </p:spPr>
        <p:txBody>
          <a:bodyPr wrap="square">
            <a:spAutoFit/>
          </a:bodyPr>
          <a:lstStyle/>
          <a:p>
            <a:r>
              <a:rPr lang="en-US" dirty="0">
                <a:solidFill>
                  <a:srgbClr val="444444"/>
                </a:solidFill>
                <a:latin typeface="Verdana" panose="020B0604030504040204" pitchFamily="34" charset="0"/>
              </a:rPr>
              <a:t>File Systems is the traditional way to keep your data organized </a:t>
            </a:r>
            <a:endParaRPr lang="en-IN" dirty="0"/>
          </a:p>
        </p:txBody>
      </p:sp>
    </p:spTree>
    <p:extLst>
      <p:ext uri="{BB962C8B-B14F-4D97-AF65-F5344CB8AC3E}">
        <p14:creationId xmlns:p14="http://schemas.microsoft.com/office/powerpoint/2010/main" val="32233705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7349" y="3581401"/>
            <a:ext cx="11737303" cy="2308324"/>
          </a:xfrm>
          <a:prstGeom prst="rect">
            <a:avLst/>
          </a:prstGeom>
        </p:spPr>
        <p:txBody>
          <a:bodyPr wrap="square">
            <a:spAutoFit/>
          </a:bodyPr>
          <a:lstStyle/>
          <a:p>
            <a:r>
              <a:rPr lang="en-US" sz="2000" dirty="0">
                <a:solidFill>
                  <a:srgbClr val="FF0000"/>
                </a:solidFill>
                <a:latin typeface="Open Sans"/>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Open Sans"/>
              </a:rPr>
              <a:t>A </a:t>
            </a:r>
            <a:r>
              <a:rPr lang="en-IN" sz="2000" b="1" dirty="0">
                <a:solidFill>
                  <a:srgbClr val="303030"/>
                </a:solidFill>
                <a:latin typeface="Open Sans"/>
              </a:rPr>
              <a:t>NULL</a:t>
            </a:r>
            <a:r>
              <a:rPr lang="en-IN" sz="2000" dirty="0">
                <a:solidFill>
                  <a:srgbClr val="303030"/>
                </a:solidFill>
                <a:latin typeface="Open Sans"/>
              </a:rPr>
              <a:t> value is not treated as a </a:t>
            </a:r>
            <a:r>
              <a:rPr lang="en-IN" sz="2000" b="1" dirty="0">
                <a:solidFill>
                  <a:srgbClr val="303030"/>
                </a:solidFill>
                <a:latin typeface="Open Sans"/>
              </a:rPr>
              <a:t>blank</a:t>
            </a:r>
            <a:r>
              <a:rPr lang="en-IN" sz="2000" dirty="0">
                <a:solidFill>
                  <a:srgbClr val="303030"/>
                </a:solidFill>
                <a:latin typeface="Open Sans"/>
              </a:rPr>
              <a:t> or </a:t>
            </a:r>
            <a:r>
              <a:rPr lang="en-IN" sz="2000" b="1" dirty="0">
                <a:solidFill>
                  <a:srgbClr val="303030"/>
                </a:solidFill>
                <a:latin typeface="Open Sans"/>
              </a:rPr>
              <a:t>0</a:t>
            </a:r>
            <a:r>
              <a:rPr lang="en-IN" sz="2000" dirty="0">
                <a:solidFill>
                  <a:srgbClr val="303030"/>
                </a:solidFill>
                <a:latin typeface="Open Sans"/>
              </a:rPr>
              <a:t>.</a:t>
            </a:r>
          </a:p>
          <a:p>
            <a:pPr marL="342900" indent="-342900">
              <a:buFont typeface="Arial" panose="020B0604020202020204" pitchFamily="34" charset="0"/>
              <a:buChar char="•"/>
            </a:pPr>
            <a:endParaRPr lang="en-IN" sz="800" dirty="0">
              <a:solidFill>
                <a:srgbClr val="303030"/>
              </a:solidFill>
              <a:latin typeface="Open Sans"/>
            </a:endParaRPr>
          </a:p>
          <a:p>
            <a:pPr marL="342900" indent="-342900">
              <a:buFont typeface="Arial" panose="020B0604020202020204" pitchFamily="34" charset="0"/>
              <a:buChar char="•"/>
            </a:pPr>
            <a:r>
              <a:rPr lang="en-US" sz="2000" b="1" dirty="0">
                <a:solidFill>
                  <a:srgbClr val="303030"/>
                </a:solidFill>
                <a:latin typeface="Open Sans"/>
              </a:rPr>
              <a:t>Degree d(R)</a:t>
            </a:r>
            <a:r>
              <a:rPr lang="en-US" sz="2000" dirty="0">
                <a:solidFill>
                  <a:srgbClr val="303030"/>
                </a:solidFill>
                <a:latin typeface="Open Sans"/>
              </a:rPr>
              <a:t>: Total no. of attributes/columns present in a relation/table is called degree of the relation and is denoted by </a:t>
            </a:r>
            <a:r>
              <a:rPr lang="en-US" sz="2000" b="1" dirty="0">
                <a:solidFill>
                  <a:srgbClr val="303030"/>
                </a:solidFill>
                <a:latin typeface="Open Sans"/>
              </a:rPr>
              <a:t>d(R).</a:t>
            </a:r>
          </a:p>
          <a:p>
            <a:pPr marL="342900" indent="-342900">
              <a:buFont typeface="Arial" panose="020B0604020202020204" pitchFamily="34" charset="0"/>
              <a:buChar char="•"/>
            </a:pPr>
            <a:endParaRPr lang="en-IN" sz="800" b="1"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Open Sans"/>
              </a:rPr>
              <a:t>Cardinality |R|</a:t>
            </a:r>
            <a:r>
              <a:rPr lang="en-US" sz="2000" dirty="0">
                <a:solidFill>
                  <a:srgbClr val="303030"/>
                </a:solidFill>
                <a:latin typeface="Open Sans"/>
              </a:rPr>
              <a:t>: Total no. of tuples present in a relation or Rows present in a table, is called cardinality of a relation and is denoted by </a:t>
            </a:r>
            <a:r>
              <a:rPr lang="en-US" sz="2000" b="1" dirty="0">
                <a:solidFill>
                  <a:srgbClr val="303030"/>
                </a:solidFill>
                <a:latin typeface="Open Sans"/>
              </a:rPr>
              <a:t>|R|.</a:t>
            </a:r>
            <a:endParaRPr lang="en-IN" sz="2000" b="1" dirty="0"/>
          </a:p>
        </p:txBody>
      </p:sp>
      <p:pic>
        <p:nvPicPr>
          <p:cNvPr id="4" name="Picture 2" descr="Related image">
            <a:extLst>
              <a:ext uri="{FF2B5EF4-FFF2-40B4-BE49-F238E27FC236}">
                <a16:creationId xmlns:a16="http://schemas.microsoft.com/office/drawing/2014/main" id="{3FAAB05F-CDCB-4411-A0F9-5ED36C4247C0}"/>
              </a:ext>
            </a:extLst>
          </p:cNvPr>
          <p:cNvPicPr>
            <a:picLocks noChangeAspect="1" noChangeArrowheads="1"/>
          </p:cNvPicPr>
          <p:nvPr/>
        </p:nvPicPr>
        <p:blipFill>
          <a:blip r:embed="rId2" cstate="print"/>
          <a:srcRect/>
          <a:stretch>
            <a:fillRect/>
          </a:stretch>
        </p:blipFill>
        <p:spPr bwMode="auto">
          <a:xfrm>
            <a:off x="5205" y="260648"/>
            <a:ext cx="5586739" cy="2189399"/>
          </a:xfrm>
          <a:prstGeom prst="rect">
            <a:avLst/>
          </a:prstGeom>
          <a:noFill/>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065075"/>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1676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cstate="print"/>
          <a:srcRect/>
          <a:stretch>
            <a:fillRect/>
          </a:stretch>
        </p:blipFill>
        <p:spPr bwMode="auto">
          <a:xfrm>
            <a:off x="2547962" y="2928935"/>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1676400" y="1065600"/>
            <a:ext cx="8839200" cy="168584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1524000" y="968024"/>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676"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9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9208"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1981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1524001" y="3200906"/>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676400" y="1391484"/>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083452478"/>
              </p:ext>
            </p:extLst>
          </p:nvPr>
        </p:nvGraphicFramePr>
        <p:xfrm>
          <a:off x="335360" y="1052145"/>
          <a:ext cx="11521280" cy="4537095"/>
        </p:xfrm>
        <a:graphic>
          <a:graphicData uri="http://schemas.openxmlformats.org/drawingml/2006/table">
            <a:tbl>
              <a:tblPr/>
              <a:tblGrid>
                <a:gridCol w="5760640">
                  <a:extLst>
                    <a:ext uri="{9D8B030D-6E8A-4147-A177-3AD203B41FA5}">
                      <a16:colId xmlns:a16="http://schemas.microsoft.com/office/drawing/2014/main" val="3406180870"/>
                    </a:ext>
                  </a:extLst>
                </a:gridCol>
                <a:gridCol w="5760640">
                  <a:extLst>
                    <a:ext uri="{9D8B030D-6E8A-4147-A177-3AD203B41FA5}">
                      <a16:colId xmlns:a16="http://schemas.microsoft.com/office/drawing/2014/main" val="814245111"/>
                    </a:ext>
                  </a:extLst>
                </a:gridCol>
              </a:tblGrid>
              <a:tr h="411414">
                <a:tc>
                  <a:txBody>
                    <a:bodyPr/>
                    <a:lstStyle/>
                    <a:p>
                      <a:pPr algn="ctr" fontAlgn="base"/>
                      <a:r>
                        <a:rPr lang="en-IN" sz="1800" b="1" dirty="0">
                          <a:solidFill>
                            <a:schemeClr val="accent2">
                              <a:lumMod val="50000"/>
                            </a:schemeClr>
                          </a:solidFill>
                          <a:effectLst/>
                        </a:rPr>
                        <a:t>File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2">
                              <a:lumMod val="50000"/>
                            </a:schemeClr>
                          </a:solidFill>
                          <a:effectLst/>
                        </a:rPr>
                        <a:t>Database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800" b="0" dirty="0">
                          <a:effectLst/>
                        </a:rPr>
                        <a:t>File System is a general and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800" b="0" dirty="0">
                          <a:effectLst/>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8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800" b="0" dirty="0">
                          <a:effectLst/>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800" b="0" dirty="0">
                          <a:effectLst/>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800" b="0" dirty="0">
                          <a:effectLst/>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800" b="0" dirty="0">
                          <a:effectLst/>
                        </a:rPr>
                        <a:t>File System stores unstructured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2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1200" y="1411070"/>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012448" cy="3061848"/>
          </a:xfrm>
          <a:prstGeom prst="rect">
            <a:avLst/>
          </a:prstGeom>
        </p:spPr>
      </p:pic>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400" y="350520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2400" y="2325468"/>
            <a:ext cx="6477000" cy="872034"/>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1200" y="13994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1741715"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676401" y="2819401"/>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676400" y="703184"/>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3962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19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a:t>
            </a:r>
            <a:r>
              <a:rPr lang="en-US" dirty="0">
                <a:solidFill>
                  <a:schemeClr val="bg1"/>
                </a:solidFill>
                <a:latin typeface="Roboto"/>
              </a:rPr>
              <a:t>. If a schema has more than 1 relation, it is called Relational Schema.</a:t>
            </a:r>
            <a:endParaRPr lang="en-IN" dirty="0">
              <a:solidFill>
                <a:schemeClr val="bg1"/>
              </a:solidFill>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10" name="Picture 9">
            <a:extLst>
              <a:ext uri="{FF2B5EF4-FFF2-40B4-BE49-F238E27FC236}">
                <a16:creationId xmlns:a16="http://schemas.microsoft.com/office/drawing/2014/main" id="{A3AC41AF-7D1E-4A78-AE88-35D82107A4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5600" y="4073638"/>
            <a:ext cx="6192688" cy="2721082"/>
          </a:xfrm>
          <a:prstGeom prst="rect">
            <a:avLst/>
          </a:prstGeom>
        </p:spPr>
      </p:pic>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Roboto"/>
              </a:rPr>
              <a:t>database: </a:t>
            </a:r>
            <a:r>
              <a:rPr lang="en-US" sz="2000" dirty="0">
                <a:latin typeface="Roboto"/>
              </a:rPr>
              <a:t>Is the collection of related </a:t>
            </a:r>
            <a:r>
              <a:rPr lang="en-US" sz="2000" b="1" dirty="0">
                <a:latin typeface="Roboto"/>
                <a:hlinkClick r:id="rId3" action="ppaction://hlinksldjump"/>
              </a:rPr>
              <a:t>data</a:t>
            </a:r>
            <a:r>
              <a:rPr lang="en-US" sz="2000" b="1" dirty="0">
                <a:latin typeface="Roboto"/>
              </a:rPr>
              <a:t> </a:t>
            </a:r>
            <a:r>
              <a:rPr lang="en-US" sz="2000" dirty="0">
                <a:latin typeface="Roboto"/>
              </a:rPr>
              <a:t>which is organized, which is also called as structured data</a:t>
            </a:r>
            <a:r>
              <a:rPr lang="en-US" sz="2000" b="1" dirty="0">
                <a:latin typeface="Roboto"/>
              </a:rPr>
              <a:t>.</a:t>
            </a:r>
          </a:p>
          <a:p>
            <a:pPr marL="285750" indent="-285750">
              <a:buFont typeface="Arial" panose="020B0604020202020204" pitchFamily="34" charset="0"/>
              <a:buChar char="•"/>
            </a:pPr>
            <a:endParaRPr lang="en-US" sz="800" b="1" dirty="0">
              <a:latin typeface="Roboto"/>
            </a:endParaRPr>
          </a:p>
          <a:p>
            <a:pPr marL="285750" indent="-285750">
              <a:buFont typeface="Arial" panose="020B0604020202020204" pitchFamily="34" charset="0"/>
              <a:buChar char="•"/>
            </a:pPr>
            <a:r>
              <a:rPr lang="en-IN" sz="2000" b="1" dirty="0">
                <a:latin typeface="Roboto"/>
              </a:rPr>
              <a:t>management</a:t>
            </a:r>
            <a:r>
              <a:rPr lang="en-IN" sz="2000" dirty="0"/>
              <a:t> </a:t>
            </a:r>
            <a:r>
              <a:rPr lang="en-IN" sz="2000" b="1" dirty="0">
                <a:latin typeface="Roboto"/>
              </a:rPr>
              <a:t>system</a:t>
            </a:r>
            <a:r>
              <a:rPr lang="en-IN" sz="2000" dirty="0"/>
              <a:t>: </a:t>
            </a:r>
            <a:r>
              <a:rPr lang="en-US" sz="2000" dirty="0"/>
              <a:t>is a software package designed to define, manipulate, retrieve and manage data in a database.</a:t>
            </a:r>
            <a:endParaRPr lang="en-IN" sz="2000" dirty="0"/>
          </a:p>
        </p:txBody>
      </p:sp>
    </p:spTree>
    <p:extLst>
      <p:ext uri="{BB962C8B-B14F-4D97-AF65-F5344CB8AC3E}">
        <p14:creationId xmlns:p14="http://schemas.microsoft.com/office/powerpoint/2010/main" val="19823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1741715"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676401" y="2819400"/>
            <a:ext cx="8839199" cy="878574"/>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3962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676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676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14276934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2381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1809720" y="428605"/>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1676400" y="814313"/>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1524000" y="1460361"/>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1676400" y="814313"/>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1524000" y="1460360"/>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 </a:t>
            </a:r>
            <a:r>
              <a:rPr lang="en-US" sz="2400" dirty="0">
                <a:solidFill>
                  <a:srgbClr val="000000"/>
                </a:solidFill>
                <a:latin typeface="verdana" panose="020B0604030504040204" pitchFamily="34" charset="0"/>
              </a:rPr>
              <a:t>introduced by E.F. Codd.</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2600" y="239836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1828800" y="2942942"/>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890" y="2406005"/>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5961" y="3779738"/>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5200" y="4679212"/>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676400" y="2637980"/>
            <a:ext cx="88392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1981200" y="1438871"/>
            <a:ext cx="597218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676400" y="2402176"/>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11070"/>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676400" y="2360474"/>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28572"/>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1981200" y="1447800"/>
            <a:ext cx="65436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1952596" y="3071811"/>
            <a:ext cx="3222998"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2024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278094"/>
          </a:xfrm>
          <a:prstGeom prst="rect">
            <a:avLst/>
          </a:prstGeom>
        </p:spPr>
        <p:txBody>
          <a:bodyPr wrap="square">
            <a:spAutoFit/>
          </a:bodyPr>
          <a:lstStyle/>
          <a:p>
            <a:pPr algn="just"/>
            <a:r>
              <a:rPr lang="en-US" sz="2000" b="1" dirty="0">
                <a:solidFill>
                  <a:schemeClr val="tx1">
                    <a:lumMod val="85000"/>
                    <a:lumOff val="15000"/>
                  </a:schemeClr>
                </a:solidFill>
                <a:latin typeface="Gentium Basic"/>
              </a:rPr>
              <a:t>Tables</a:t>
            </a:r>
            <a:r>
              <a:rPr lang="en-US" sz="2000" dirty="0">
                <a:solidFill>
                  <a:schemeClr val="tx1">
                    <a:lumMod val="85000"/>
                    <a:lumOff val="15000"/>
                  </a:schemeClr>
                </a:solidFill>
                <a:latin typeface="Gentium Basic"/>
              </a:rPr>
              <a:t> − In relational model, relations are saved in the form of Tables. A table has rows and columns.</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Attribute </a:t>
            </a:r>
            <a:r>
              <a:rPr lang="en-US" sz="2000" dirty="0">
                <a:solidFill>
                  <a:schemeClr val="tx1">
                    <a:lumMod val="85000"/>
                    <a:lumOff val="15000"/>
                  </a:schemeClr>
                </a:solidFill>
                <a:latin typeface="Gentium Basic"/>
              </a:rPr>
              <a:t>− </a:t>
            </a:r>
            <a:r>
              <a:rPr lang="en-US" dirty="0">
                <a:solidFill>
                  <a:schemeClr val="tx1">
                    <a:lumMod val="85000"/>
                    <a:lumOff val="15000"/>
                  </a:schemeClr>
                </a:solidFill>
              </a:rPr>
              <a:t> </a:t>
            </a:r>
            <a:r>
              <a:rPr lang="en-US" sz="2000" dirty="0">
                <a:solidFill>
                  <a:schemeClr val="tx1">
                    <a:lumMod val="85000"/>
                    <a:lumOff val="15000"/>
                  </a:schemeClr>
                </a:solidFill>
                <a:latin typeface="Gentium Basic"/>
              </a:rPr>
              <a:t>Attributes are the properties that define a relation. e.g.; ID, firstName</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Tuple</a:t>
            </a:r>
            <a:r>
              <a:rPr lang="en-US" sz="2000" dirty="0">
                <a:solidFill>
                  <a:schemeClr val="tx1">
                    <a:lumMod val="85000"/>
                    <a:lumOff val="15000"/>
                  </a:schemeClr>
                </a:solidFill>
                <a:latin typeface="Gentium Basic"/>
              </a:rPr>
              <a:t> − A single row of a table, which contains a single record for that relation is called a tuple.</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Relation</a:t>
            </a:r>
            <a:r>
              <a:rPr lang="en-US" sz="2000" dirty="0">
                <a:solidFill>
                  <a:schemeClr val="tx1">
                    <a:lumMod val="85000"/>
                    <a:lumOff val="15000"/>
                  </a:schemeClr>
                </a:solidFill>
                <a:latin typeface="Gentium Basic"/>
              </a:rPr>
              <a:t> </a:t>
            </a:r>
            <a:r>
              <a:rPr lang="en-US" sz="2000" b="1" dirty="0">
                <a:solidFill>
                  <a:schemeClr val="tx1">
                    <a:lumMod val="85000"/>
                    <a:lumOff val="15000"/>
                  </a:schemeClr>
                </a:solidFill>
                <a:latin typeface="Gentium Basic"/>
              </a:rPr>
              <a:t>schema</a:t>
            </a:r>
            <a:r>
              <a:rPr lang="en-US" sz="2000" dirty="0">
                <a:solidFill>
                  <a:schemeClr val="tx1">
                    <a:lumMod val="85000"/>
                    <a:lumOff val="15000"/>
                  </a:schemeClr>
                </a:solidFill>
                <a:latin typeface="Gentium Basic"/>
              </a:rPr>
              <a:t> − A relation schema describes the relation name (table name) with its attribute (columns) names.</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Attribute</a:t>
            </a:r>
            <a:r>
              <a:rPr lang="en-US" sz="2000" dirty="0">
                <a:solidFill>
                  <a:schemeClr val="tx1">
                    <a:lumMod val="85000"/>
                    <a:lumOff val="15000"/>
                  </a:schemeClr>
                </a:solidFill>
                <a:latin typeface="Gentium Basic"/>
              </a:rPr>
              <a:t> </a:t>
            </a:r>
            <a:r>
              <a:rPr lang="en-US" sz="2000" b="1" dirty="0">
                <a:solidFill>
                  <a:schemeClr val="tx1">
                    <a:lumMod val="85000"/>
                    <a:lumOff val="15000"/>
                  </a:schemeClr>
                </a:solidFill>
                <a:latin typeface="Gentium Basic"/>
              </a:rPr>
              <a:t>domain</a:t>
            </a:r>
            <a:r>
              <a:rPr lang="en-US" sz="2000" dirty="0">
                <a:solidFill>
                  <a:schemeClr val="tx1">
                    <a:lumMod val="85000"/>
                    <a:lumOff val="15000"/>
                  </a:schemeClr>
                </a:solidFill>
                <a:latin typeface="Gentium Basic"/>
              </a:rPr>
              <a:t> − Every attribute has some pre-defined datatypes, known as attribute domain.</a:t>
            </a:r>
          </a:p>
          <a:p>
            <a:pPr algn="just"/>
            <a:endParaRPr lang="en-US" dirty="0">
              <a:solidFill>
                <a:schemeClr val="tx1">
                  <a:lumMod val="85000"/>
                  <a:lumOff val="15000"/>
                </a:schemeClr>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1523802" y="4047450"/>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1741715"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1752601"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41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741715" y="1706702"/>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52601"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400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400" y="1848684"/>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4116" y="1589545"/>
            <a:ext cx="7238058"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926" y="1143003"/>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5547"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927" y="1143003"/>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5547"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927" y="1143003"/>
            <a:ext cx="8380909" cy="2316788"/>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979"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1233"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33468"/>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571" y="1969257"/>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800" y="3962401"/>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801" y="1265224"/>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801" y="3257491"/>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9376" y="2933327"/>
            <a:ext cx="10036224"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2487242754"/>
              </p:ext>
            </p:extLst>
          </p:nvPr>
        </p:nvGraphicFramePr>
        <p:xfrm>
          <a:off x="479376"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104112" y="1235993"/>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3167" y="3897871"/>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32295" y="1015271"/>
            <a:ext cx="9527411"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3432"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2798927"/>
            <a:ext cx="11665296" cy="350865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3352" y="753070"/>
            <a:ext cx="11665296" cy="160043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400" dirty="0">
                <a:solidFill>
                  <a:srgbClr val="FF0000"/>
                </a:solidFill>
                <a:latin typeface="Arial" panose="020B0604020202020204" pitchFamily="34" charset="0"/>
                <a:cs typeface="Arial" panose="020B0604020202020204" pitchFamily="34" charset="0"/>
              </a:rPr>
              <a:t>Note: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5360"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119336"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9337" y="1727607"/>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spTree>
    <p:extLst>
      <p:ext uri="{BB962C8B-B14F-4D97-AF65-F5344CB8AC3E}">
        <p14:creationId xmlns:p14="http://schemas.microsoft.com/office/powerpoint/2010/main" val="599945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1625534"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1741714" y="762001"/>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741714" y="3124201"/>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p>
        </p:txBody>
      </p:sp>
    </p:spTree>
    <p:extLst>
      <p:ext uri="{BB962C8B-B14F-4D97-AF65-F5344CB8AC3E}">
        <p14:creationId xmlns:p14="http://schemas.microsoft.com/office/powerpoint/2010/main" val="268117798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solidFill>
                  <a:srgbClr val="006C86"/>
                </a:solidFill>
                <a:latin typeface="Arial" panose="020B0604020202020204" pitchFamily="34" charset="0"/>
                <a:cs typeface="Arial" panose="020B0604020202020204"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4" name="Rectangle 3"/>
          <p:cNvSpPr/>
          <p:nvPr/>
        </p:nvSpPr>
        <p:spPr>
          <a:xfrm>
            <a:off x="1952596" y="357167"/>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1625534"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676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400" y="1772484"/>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303636690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1625534"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52400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626223" y="2374646"/>
            <a:ext cx="7553315" cy="341607"/>
          </a:xfrm>
          <a:prstGeom prst="rect">
            <a:avLst/>
          </a:prstGeom>
        </p:spPr>
      </p:pic>
      <p:pic>
        <p:nvPicPr>
          <p:cNvPr id="7" name="Picture 6"/>
          <p:cNvPicPr>
            <a:picLocks noChangeAspect="1"/>
          </p:cNvPicPr>
          <p:nvPr/>
        </p:nvPicPr>
        <p:blipFill>
          <a:blip r:embed="rId3" cstate="print"/>
          <a:stretch>
            <a:fillRect/>
          </a:stretch>
        </p:blipFill>
        <p:spPr>
          <a:xfrm>
            <a:off x="1622618" y="2923711"/>
            <a:ext cx="7568497" cy="371972"/>
          </a:xfrm>
          <a:prstGeom prst="rect">
            <a:avLst/>
          </a:prstGeom>
        </p:spPr>
      </p:pic>
      <p:sp>
        <p:nvSpPr>
          <p:cNvPr id="2" name="Rectangle 1"/>
          <p:cNvSpPr/>
          <p:nvPr/>
        </p:nvSpPr>
        <p:spPr>
          <a:xfrm>
            <a:off x="1622618"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780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6565108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1424" y="3276601"/>
            <a:ext cx="10585176" cy="800219"/>
          </a:xfrm>
          <a:prstGeom prst="rect">
            <a:avLst/>
          </a:prstGeom>
          <a:noFill/>
        </p:spPr>
        <p:txBody>
          <a:bodyPr wrap="square">
            <a:spAutoFit/>
          </a:bodyPr>
          <a:lstStyle/>
          <a:p>
            <a:r>
              <a:rPr lang="en-US" sz="2200" dirty="0">
                <a:latin typeface="Segoe UI Light" panose="020B0502040204020203" pitchFamily="34"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Segoe UI Light" panose="020B0502040204020203" pitchFamily="34" charset="0"/>
                <a:cs typeface="Segoe UI Light" panose="020B0502040204020203" pitchFamily="34" charset="0"/>
              </a:rPr>
              <a:t>identifiers</a:t>
            </a:r>
            <a:r>
              <a:rPr lang="en-US" sz="2200" dirty="0">
                <a:latin typeface="Segoe UI Light" panose="020B0502040204020203" pitchFamily="34" charset="0"/>
                <a:cs typeface="Segoe UI Light" panose="020B0502040204020203" pitchFamily="34" charset="0"/>
              </a:rPr>
              <a:t>.</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4051"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809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554545"/>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743872"/>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625533" y="1371601"/>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400" y="3048001"/>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1625534"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625533" y="1371601"/>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400" y="2819401"/>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625533"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0"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400" y="3200401"/>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605" y="4098717"/>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532" y="3124201"/>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1" y="3338989"/>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6639950" y="4869160"/>
            <a:ext cx="5328592" cy="1692771"/>
          </a:xfrm>
          <a:prstGeom prst="rect">
            <a:avLst/>
          </a:prstGeom>
        </p:spPr>
        <p:txBody>
          <a:bodyPr wrap="square">
            <a:spAutoFit/>
          </a:bodyPr>
          <a:lstStyle/>
          <a:p>
            <a:r>
              <a:rPr lang="en-US" sz="2400" b="1" dirty="0">
                <a:solidFill>
                  <a:srgbClr val="FF0000"/>
                </a:solidFill>
              </a:rPr>
              <a:t>Note:</a:t>
            </a:r>
          </a:p>
          <a:p>
            <a:pPr marL="342900" indent="-342900">
              <a:buFont typeface="Arial" pitchFamily="34" charset="0"/>
              <a:buChar char="•"/>
            </a:pPr>
            <a:endParaRPr lang="en-US" sz="800" b="1" dirty="0">
              <a:solidFill>
                <a:srgbClr val="006C86"/>
              </a:solidFill>
            </a:endParaRPr>
          </a:p>
          <a:p>
            <a:pPr marL="342900" indent="-342900">
              <a:buFont typeface="Arial" pitchFamily="34" charset="0"/>
              <a:buChar char="•"/>
            </a:pPr>
            <a:r>
              <a:rPr lang="en-US" b="1" dirty="0">
                <a:solidFill>
                  <a:schemeClr val="tx1">
                    <a:lumMod val="85000"/>
                    <a:lumOff val="15000"/>
                  </a:schemeClr>
                </a:solidFill>
              </a:rPr>
              <a:t>Table -</a:t>
            </a:r>
            <a:r>
              <a:rPr lang="en-US" dirty="0">
                <a:solidFill>
                  <a:schemeClr val="tx1">
                    <a:lumMod val="85000"/>
                    <a:lumOff val="15000"/>
                  </a:schemeClr>
                </a:solidFill>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rPr>
              <a:t>Relation</a:t>
            </a:r>
            <a:r>
              <a:rPr lang="en-US" dirty="0">
                <a:solidFill>
                  <a:schemeClr val="tx1">
                    <a:lumMod val="85000"/>
                    <a:lumOff val="15000"/>
                  </a:schemeClr>
                </a:solidFill>
              </a:rPr>
              <a:t> </a:t>
            </a:r>
            <a:r>
              <a:rPr lang="en-US" b="1" dirty="0">
                <a:solidFill>
                  <a:schemeClr val="tx1">
                    <a:lumMod val="85000"/>
                    <a:lumOff val="15000"/>
                  </a:schemeClr>
                </a:solidFill>
              </a:rPr>
              <a:t> -</a:t>
            </a:r>
            <a:r>
              <a:rPr lang="en-US" dirty="0">
                <a:solidFill>
                  <a:schemeClr val="tx1">
                    <a:lumMod val="85000"/>
                    <a:lumOff val="15000"/>
                  </a:schemeClr>
                </a:solidFill>
              </a:rPr>
              <a:t> A logical construct that organizes data into rows and columns.</a:t>
            </a:r>
          </a:p>
        </p:txBody>
      </p:sp>
      <p:sp>
        <p:nvSpPr>
          <p:cNvPr id="8" name="Rectangle 7"/>
          <p:cNvSpPr/>
          <p:nvPr/>
        </p:nvSpPr>
        <p:spPr>
          <a:xfrm>
            <a:off x="335360" y="4833182"/>
            <a:ext cx="4032448" cy="1323439"/>
          </a:xfrm>
          <a:prstGeom prst="rect">
            <a:avLst/>
          </a:prstGeom>
        </p:spPr>
        <p:txBody>
          <a:bodyPr wrap="square">
            <a:spAutoFit/>
          </a:bodyPr>
          <a:lstStyle/>
          <a:p>
            <a:r>
              <a:rPr lang="en-US" sz="2400" dirty="0">
                <a:solidFill>
                  <a:srgbClr val="FF0000"/>
                </a:solidFill>
              </a:rPr>
              <a:t>Remember:</a:t>
            </a:r>
          </a:p>
          <a:p>
            <a:endParaRPr lang="en-US" sz="800" dirty="0">
              <a:solidFill>
                <a:srgbClr val="FF0000"/>
              </a:solidFill>
            </a:endParaRPr>
          </a:p>
          <a:p>
            <a:pPr marL="342900" indent="-342900">
              <a:buFont typeface="Arial" panose="020B0604020202020204" pitchFamily="34" charset="0"/>
              <a:buChar char="•"/>
            </a:pPr>
            <a:r>
              <a:rPr lang="en-US" sz="2400" dirty="0"/>
              <a:t>Foreign Key is also know as </a:t>
            </a:r>
            <a:r>
              <a:rPr lang="en-US" sz="2400" dirty="0">
                <a:solidFill>
                  <a:srgbClr val="006C86"/>
                </a:solidFill>
              </a:rPr>
              <a:t>Reference/Referential key.</a:t>
            </a:r>
          </a:p>
        </p:txBody>
      </p:sp>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1203177"/>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743" y="2498576"/>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400" y="3905180"/>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600" y="237210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1752601"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1709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9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9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1752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9058"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DATE_ADD()</a:t>
            </a:r>
          </a:p>
        </p:txBody>
      </p:sp>
      <p:sp>
        <p:nvSpPr>
          <p:cNvPr id="5" name="Rectangle 4"/>
          <p:cNvSpPr/>
          <p:nvPr/>
        </p:nvSpPr>
        <p:spPr>
          <a:xfrm>
            <a:off x="1676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676400" y="1676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6" name="Rectangle 5"/>
          <p:cNvSpPr/>
          <p:nvPr/>
        </p:nvSpPr>
        <p:spPr>
          <a:xfrm>
            <a:off x="1676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5319191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DATE_SUB()</a:t>
            </a:r>
          </a:p>
        </p:txBody>
      </p:sp>
      <p:sp>
        <p:nvSpPr>
          <p:cNvPr id="5" name="Rectangle 4"/>
          <p:cNvSpPr/>
          <p:nvPr/>
        </p:nvSpPr>
        <p:spPr>
          <a:xfrm>
            <a:off x="1676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676400" y="2057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676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27658532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601"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1752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601" y="24384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4"/>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3000" y="2209800"/>
            <a:ext cx="1219200" cy="1685178"/>
          </a:xfrm>
          <a:prstGeom prst="rect">
            <a:avLst/>
          </a:prstGeom>
        </p:spPr>
      </p:pic>
      <p:sp>
        <p:nvSpPr>
          <p:cNvPr id="3" name="Rectangle 2"/>
          <p:cNvSpPr/>
          <p:nvPr/>
        </p:nvSpPr>
        <p:spPr>
          <a:xfrm>
            <a:off x="1752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601" y="427440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1752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676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524000" y="5486401"/>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676400" y="838201"/>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676400" y="5112603"/>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676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676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676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676400" y="787405"/>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600" y="2895601"/>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7001" y="3733800"/>
            <a:ext cx="3816723" cy="2821057"/>
          </a:xfrm>
          <a:prstGeom prst="rect">
            <a:avLst/>
          </a:prstGeom>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676400" y="787405"/>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635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676400" y="787405"/>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5334001"/>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676400" y="787405"/>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676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676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752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000" y="4520409"/>
            <a:ext cx="5715000" cy="2324100"/>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p:cNvSpPr/>
          <p:nvPr/>
        </p:nvSpPr>
        <p:spPr>
          <a:xfrm>
            <a:off x="335360" y="116632"/>
            <a:ext cx="11449272" cy="234365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1;</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True;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0;</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False;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ename</a:t>
            </a:r>
            <a:r>
              <a:rPr lang="en-US" sz="2000" dirty="0">
                <a:solidFill>
                  <a:srgbClr val="006C86"/>
                </a:solidFill>
                <a:latin typeface="Arial" panose="020B0604020202020204" pitchFamily="34" charset="0"/>
                <a:cs typeface="Arial" panose="020B0604020202020204" pitchFamily="34" charset="0"/>
              </a:rPr>
              <a:t> </a:t>
            </a:r>
            <a:r>
              <a:rPr lang="en-US" sz="2000" dirty="0">
                <a:solidFill>
                  <a:schemeClr val="accent5">
                    <a:lumMod val="75000"/>
                  </a:schemeClr>
                </a:solidFill>
                <a:latin typeface="Arial" panose="020B0604020202020204" pitchFamily="34" charset="0"/>
                <a:cs typeface="Arial" panose="020B0604020202020204" pitchFamily="34" charset="0"/>
              </a:rPr>
              <a:t>=</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or 1 </a:t>
            </a:r>
            <a:r>
              <a:rPr lang="en-US" sz="2000" dirty="0">
                <a:solidFill>
                  <a:schemeClr val="accent5">
                    <a:lumMod val="7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1;</a:t>
            </a:r>
          </a:p>
        </p:txBody>
      </p:sp>
      <p:sp>
        <p:nvSpPr>
          <p:cNvPr id="6" name="Rectangle 5">
            <a:extLst>
              <a:ext uri="{FF2B5EF4-FFF2-40B4-BE49-F238E27FC236}">
                <a16:creationId xmlns:a16="http://schemas.microsoft.com/office/drawing/2014/main" id="{E7679F77-0690-4C13-ABA8-6F12F73EF53C}"/>
              </a:ext>
            </a:extLst>
          </p:cNvPr>
          <p:cNvSpPr/>
          <p:nvPr/>
        </p:nvSpPr>
        <p:spPr>
          <a:xfrm>
            <a:off x="335360" y="5229200"/>
            <a:ext cx="6768752" cy="142032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emp </a:t>
            </a:r>
            <a:r>
              <a:rPr lang="en-US" sz="2000" dirty="0">
                <a:solidFill>
                  <a:srgbClr val="00B0F0"/>
                </a:solidFill>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ename</a:t>
            </a:r>
            <a:r>
              <a:rPr lang="en-US" sz="2000" dirty="0">
                <a:solidFill>
                  <a:schemeClr val="accent5">
                    <a:lumMod val="75000"/>
                  </a:schemeClr>
                </a:solidFill>
                <a:latin typeface="Arial" panose="020B0604020202020204" pitchFamily="34" charset="0"/>
                <a:cs typeface="Arial" panose="020B0604020202020204" pitchFamily="34" charset="0"/>
              </a:rPr>
              <a:t>=</a:t>
            </a:r>
            <a:r>
              <a:rPr lang="en-IN" sz="2000"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sz="2000" dirty="0">
                <a:latin typeface="Arial" panose="020B0604020202020204" pitchFamily="34" charset="0"/>
                <a:cs typeface="Arial" panose="020B0604020202020204" pitchFamily="34" charset="0"/>
              </a:rPr>
              <a:t> or True;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emp </a:t>
            </a:r>
            <a:r>
              <a:rPr lang="en-US" sz="2000" dirty="0">
                <a:solidFill>
                  <a:srgbClr val="00B0F0"/>
                </a:solidFill>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ename</a:t>
            </a:r>
            <a:r>
              <a:rPr lang="en-US" sz="2000" dirty="0">
                <a:solidFill>
                  <a:schemeClr val="accent5">
                    <a:lumMod val="75000"/>
                  </a:schemeClr>
                </a:solidFill>
                <a:latin typeface="Arial" panose="020B0604020202020204" pitchFamily="34" charset="0"/>
                <a:cs typeface="Arial" panose="020B0604020202020204" pitchFamily="34" charset="0"/>
              </a:rPr>
              <a:t>=</a:t>
            </a:r>
            <a:r>
              <a:rPr lang="en-IN" sz="2000"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sz="2000" dirty="0">
                <a:latin typeface="Arial" panose="020B0604020202020204" pitchFamily="34" charset="0"/>
                <a:cs typeface="Arial" panose="020B0604020202020204" pitchFamily="34" charset="0"/>
              </a:rPr>
              <a:t> and True;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emp </a:t>
            </a:r>
            <a:r>
              <a:rPr lang="en-US" sz="2000" dirty="0">
                <a:solidFill>
                  <a:srgbClr val="00B0F0"/>
                </a:solidFill>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ename </a:t>
            </a:r>
            <a:r>
              <a:rPr lang="en-US" sz="2000" dirty="0">
                <a:solidFill>
                  <a:schemeClr val="accent5">
                    <a:lumMod val="75000"/>
                  </a:schemeClr>
                </a:solidFill>
                <a:latin typeface="Arial" panose="020B0604020202020204" pitchFamily="34" charset="0"/>
                <a:cs typeface="Arial" panose="020B0604020202020204" pitchFamily="34" charset="0"/>
              </a:rPr>
              <a:t>in</a:t>
            </a:r>
            <a:r>
              <a:rPr lang="en-US" sz="2000" dirty="0">
                <a:latin typeface="Arial" panose="020B0604020202020204" pitchFamily="34" charset="0"/>
                <a:cs typeface="Arial" panose="020B0604020202020204" pitchFamily="34" charset="0"/>
              </a:rPr>
              <a:t>(</a:t>
            </a:r>
            <a:r>
              <a:rPr lang="en-IN" sz="2000"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sz="2000" dirty="0">
                <a:latin typeface="Arial" panose="020B0604020202020204" pitchFamily="34" charset="0"/>
                <a:cs typeface="Arial" panose="020B0604020202020204" pitchFamily="34" charset="0"/>
              </a:rPr>
              <a:t>, True);</a:t>
            </a:r>
          </a:p>
        </p:txBody>
      </p:sp>
      <p:sp>
        <p:nvSpPr>
          <p:cNvPr id="7" name="Rectangle 6">
            <a:extLst>
              <a:ext uri="{FF2B5EF4-FFF2-40B4-BE49-F238E27FC236}">
                <a16:creationId xmlns:a16="http://schemas.microsoft.com/office/drawing/2014/main" id="{BC9A57F6-0585-44DD-9553-7045F037800F}"/>
              </a:ext>
            </a:extLst>
          </p:cNvPr>
          <p:cNvSpPr/>
          <p:nvPr/>
        </p:nvSpPr>
        <p:spPr>
          <a:xfrm>
            <a:off x="1862901" y="3154585"/>
            <a:ext cx="8464609" cy="853632"/>
          </a:xfrm>
          <a:prstGeom prst="rect">
            <a:avLst/>
          </a:prstGeom>
          <a:solidFill>
            <a:schemeClr val="bg1"/>
          </a:solidFill>
        </p:spPr>
        <p:txBody>
          <a:bodyPr wrap="square">
            <a:spAutoFit/>
          </a:bodyPr>
          <a:lstStyle/>
          <a:p>
            <a:pPr>
              <a:lnSpc>
                <a:spcPct val="107000"/>
              </a:lnSpc>
            </a:pPr>
            <a:r>
              <a:rPr lang="en-IN" sz="24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509120"/>
            <a:ext cx="11089232" cy="1815882"/>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dirty="0"/>
              <a:t> </a:t>
            </a:r>
          </a:p>
          <a:p>
            <a:pPr algn="just"/>
            <a:endParaRPr lang="en-IN" sz="800" dirty="0"/>
          </a:p>
          <a:p>
            <a:pPr marL="285750" indent="-285750" algn="just">
              <a:buFont typeface="Arial" panose="020B0604020202020204" pitchFamily="34" charset="0"/>
              <a:buChar char="•"/>
            </a:pPr>
            <a:r>
              <a:rPr lang="en-IN" sz="2000" dirty="0"/>
              <a:t>ALL (the </a:t>
            </a:r>
            <a:r>
              <a:rPr lang="en-IN" sz="2000" b="1" dirty="0"/>
              <a:t>default</a:t>
            </a:r>
            <a:r>
              <a:rPr lang="en-IN" sz="2000" dirty="0"/>
              <a:t>) specifies that all matching rows should be returned, including duplicates. </a:t>
            </a:r>
          </a:p>
          <a:p>
            <a:pPr marL="285750" indent="-285750" algn="just">
              <a:buFont typeface="Arial" panose="020B0604020202020204" pitchFamily="34" charset="0"/>
              <a:buChar char="•"/>
            </a:pPr>
            <a:r>
              <a:rPr lang="en-IN" sz="2000" b="1" dirty="0"/>
              <a:t>DISTINCT</a:t>
            </a:r>
            <a:r>
              <a:rPr lang="en-IN" sz="2000" dirty="0"/>
              <a:t> specifies removal of duplicate rows from the result set.</a:t>
            </a:r>
          </a:p>
          <a:p>
            <a:pPr marL="285750" indent="-285750" algn="just">
              <a:buFont typeface="Arial" panose="020B0604020202020204" pitchFamily="34" charset="0"/>
              <a:buChar char="•"/>
            </a:pPr>
            <a:r>
              <a:rPr lang="en-IN" sz="2000" b="1" dirty="0"/>
              <a:t>DISTINCTROW</a:t>
            </a:r>
            <a:r>
              <a:rPr lang="en-IN" sz="2000" dirty="0"/>
              <a:t> is a synonym for </a:t>
            </a:r>
            <a:r>
              <a:rPr lang="en-IN" sz="2000" b="1" dirty="0"/>
              <a:t>DISTINCT</a:t>
            </a:r>
            <a:r>
              <a:rPr lang="en-IN" sz="2000" dirty="0"/>
              <a:t>.</a:t>
            </a:r>
          </a:p>
          <a:p>
            <a:pPr marL="285750" indent="-285750" algn="just">
              <a:buFont typeface="Arial" panose="020B0604020202020204" pitchFamily="34" charset="0"/>
              <a:buChar char="•"/>
            </a:pPr>
            <a:r>
              <a:rPr lang="en-IN" sz="2000" dirty="0"/>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modifiers</a:t>
            </a:r>
            <a:endParaRPr lang="en-US" b="1" dirty="0">
              <a:solidFill>
                <a:schemeClr val="accent4">
                  <a:lumMod val="50000"/>
                </a:schemeClr>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t>
            </a:r>
            <a:r>
              <a:rPr lang="en-US" u="sng" dirty="0">
                <a:solidFill>
                  <a:schemeClr val="tx1">
                    <a:lumMod val="95000"/>
                    <a:lumOff val="5000"/>
                  </a:schemeClr>
                </a:solidFill>
                <a:uFill>
                  <a:solidFill>
                    <a:srgbClr val="FF0000"/>
                  </a:solidFill>
                </a:uFill>
                <a:latin typeface="Arial" panose="020B0604020202020204" pitchFamily="34" charset="0"/>
                <a:cs typeface="Arial" panose="020B0604020202020204" pitchFamily="34" charset="0"/>
              </a:rPr>
              <a:t>ALL / DISTINCT / DISTINCTROW</a:t>
            </a:r>
            <a:r>
              <a:rPr lang="en-US" dirty="0">
                <a:solidFill>
                  <a:schemeClr val="tx1">
                    <a:lumMod val="95000"/>
                    <a:lumOff val="5000"/>
                  </a:schemeClr>
                </a:solidFill>
                <a:latin typeface="Arial" panose="020B0604020202020204" pitchFamily="34" charset="0"/>
                <a:cs typeface="Arial" panose="020B0604020202020204" pitchFamily="34" charset="0"/>
              </a:rPr>
              <a:t>]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397416"/>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3539" y="3424143"/>
            <a:ext cx="11737304" cy="2236766"/>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a:t>
            </a:r>
            <a:r>
              <a:rPr lang="en-IN" sz="2200" b="1" dirty="0">
                <a:latin typeface="Segoe UI Light" panose="020B0502040204020203" pitchFamily="34" charset="0"/>
                <a:cs typeface="Segoe UI Light" panose="020B0502040204020203" pitchFamily="34" charset="0"/>
              </a:rPr>
              <a:t>ASC</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descending (reverse)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7369"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1345" y="229116"/>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847528" y="1629135"/>
            <a:ext cx="7995962" cy="440781"/>
          </a:xfrm>
          <a:prstGeom prst="rect">
            <a:avLst/>
          </a:prstGeom>
        </p:spPr>
      </p:pic>
    </p:spTree>
    <p:extLst>
      <p:ext uri="{BB962C8B-B14F-4D97-AF65-F5344CB8AC3E}">
        <p14:creationId xmlns:p14="http://schemas.microsoft.com/office/powerpoint/2010/main" val="1057184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47974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8645" y="4986225"/>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9336" y="680593"/>
            <a:ext cx="11881320"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placed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91347" y="2694316"/>
            <a:ext cx="1038298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accent4">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accent4">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accent4">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1346" y="147974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Tree>
    <p:extLst>
      <p:ext uri="{BB962C8B-B14F-4D97-AF65-F5344CB8AC3E}">
        <p14:creationId xmlns:p14="http://schemas.microsoft.com/office/powerpoint/2010/main" val="351524340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962ECA00-C248-4352-9228-17F65EE4A215}"/>
              </a:ext>
            </a:extLst>
          </p:cNvPr>
          <p:cNvGrpSpPr/>
          <p:nvPr/>
        </p:nvGrpSpPr>
        <p:grpSpPr>
          <a:xfrm>
            <a:off x="191344" y="1916832"/>
            <a:ext cx="11521280" cy="4680520"/>
            <a:chOff x="1524000" y="2076412"/>
            <a:chExt cx="9144000" cy="3841373"/>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1524000" y="2117678"/>
              <a:ext cx="9144000" cy="376237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573204" y="2076412"/>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355248" y="1988840"/>
            <a:ext cx="11285368" cy="4248472"/>
            <a:chOff x="1549199" y="2076412"/>
            <a:chExt cx="9118801" cy="3841373"/>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1"/>
              <a:ext cx="9118801" cy="3762375"/>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39337" y="2076412"/>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F304A3EA-4EE4-4021-A41F-4C40D4F61C90}"/>
              </a:ext>
            </a:extLst>
          </p:cNvPr>
          <p:cNvSpPr/>
          <p:nvPr/>
        </p:nvSpPr>
        <p:spPr>
          <a:xfrm>
            <a:off x="190552"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9" name="Rectangle 8">
            <a:extLst>
              <a:ext uri="{FF2B5EF4-FFF2-40B4-BE49-F238E27FC236}">
                <a16:creationId xmlns:a16="http://schemas.microsoft.com/office/drawing/2014/main" id="{57983DE2-E483-4CF1-A57C-C5D1AFB68861}"/>
              </a:ext>
            </a:extLst>
          </p:cNvPr>
          <p:cNvSpPr/>
          <p:nvPr/>
        </p:nvSpPr>
        <p:spPr>
          <a:xfrm>
            <a:off x="192623"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10" name="Rectangle 9">
            <a:extLst>
              <a:ext uri="{FF2B5EF4-FFF2-40B4-BE49-F238E27FC236}">
                <a16:creationId xmlns:a16="http://schemas.microsoft.com/office/drawing/2014/main" id="{76A8A0F9-6BCA-4DD8-BEFE-F917EFD8AFC4}"/>
              </a:ext>
            </a:extLst>
          </p:cNvPr>
          <p:cNvSpPr/>
          <p:nvPr/>
        </p:nvSpPr>
        <p:spPr>
          <a:xfrm>
            <a:off x="190552" y="1479742"/>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59027"/>
            <a:ext cx="11449272"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703183"/>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52" y="1556792"/>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96" y="4437112"/>
            <a:ext cx="10451286" cy="1261884"/>
          </a:xfrm>
          <a:prstGeom prst="rect">
            <a:avLst/>
          </a:prstGeom>
        </p:spPr>
        <p:txBody>
          <a:bodyPr wrap="square">
            <a:spAutoFit/>
          </a:bodyPr>
          <a:lstStyle/>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Arial" panose="020B0604020202020204" pitchFamily="34" charset="0"/>
                <a:cs typeface="Arial" panose="020B0604020202020204" pitchFamily="34" charset="0"/>
              </a:rPr>
              <a:t>true</a:t>
            </a:r>
            <a:r>
              <a:rPr lang="en-US" sz="1900" dirty="0">
                <a:solidFill>
                  <a:schemeClr val="tx1">
                    <a:lumMod val="75000"/>
                    <a:lumOff val="25000"/>
                  </a:schemeClr>
                </a:solidFill>
                <a:latin typeface="Arial" panose="020B0604020202020204" pitchFamily="34" charset="0"/>
                <a:cs typeface="Arial" panose="020B0604020202020204" pitchFamily="34" charset="0"/>
              </a:rPr>
              <a:t> or </a:t>
            </a:r>
            <a:r>
              <a:rPr lang="en-US" sz="1900" b="1" dirty="0">
                <a:solidFill>
                  <a:schemeClr val="tx1">
                    <a:lumMod val="75000"/>
                    <a:lumOff val="25000"/>
                  </a:schemeClr>
                </a:solidFill>
                <a:latin typeface="Arial" panose="020B0604020202020204" pitchFamily="34" charset="0"/>
                <a:cs typeface="Arial" panose="020B0604020202020204" pitchFamily="34" charset="0"/>
              </a:rPr>
              <a:t>false</a:t>
            </a:r>
            <a:r>
              <a:rPr lang="en-US" sz="1900" dirty="0">
                <a:solidFill>
                  <a:schemeClr val="tx1">
                    <a:lumMod val="75000"/>
                    <a:lumOff val="25000"/>
                  </a:schemeClr>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19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Arial" panose="020B0604020202020204" pitchFamily="34" charset="0"/>
                <a:cs typeface="Arial" panose="020B0604020202020204" pitchFamily="34" charset="0"/>
              </a:rPr>
              <a:t>WHERE</a:t>
            </a:r>
            <a:r>
              <a:rPr lang="en-US" sz="1900" dirty="0">
                <a:solidFill>
                  <a:schemeClr val="tx1">
                    <a:lumMod val="75000"/>
                    <a:lumOff val="25000"/>
                  </a:schemeClr>
                </a:solidFill>
                <a:latin typeface="Arial" panose="020B0604020202020204" pitchFamily="34" charset="0"/>
                <a:cs typeface="Arial" panose="020B0604020202020204" pitchFamily="34" charset="0"/>
              </a:rPr>
              <a:t> clause or </a:t>
            </a:r>
            <a:r>
              <a:rPr lang="en-US" sz="1900" b="1" i="1" dirty="0">
                <a:solidFill>
                  <a:schemeClr val="tx1">
                    <a:lumMod val="75000"/>
                    <a:lumOff val="25000"/>
                  </a:schemeClr>
                </a:solidFill>
                <a:latin typeface="Arial" panose="020B0604020202020204" pitchFamily="34" charset="0"/>
                <a:cs typeface="Arial" panose="020B0604020202020204" pitchFamily="34" charset="0"/>
              </a:rPr>
              <a:t>HAVING</a:t>
            </a:r>
            <a:r>
              <a:rPr lang="en-US" sz="1900" dirty="0">
                <a:solidFill>
                  <a:schemeClr val="tx1">
                    <a:lumMod val="75000"/>
                    <a:lumOff val="25000"/>
                  </a:schemeClr>
                </a:solidFill>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87154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676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1704945" y="5500702"/>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Rectangle 8">
            <a:extLst>
              <a:ext uri="{FF2B5EF4-FFF2-40B4-BE49-F238E27FC236}">
                <a16:creationId xmlns:a16="http://schemas.microsoft.com/office/drawing/2014/main" id="{C191CFA7-6404-4215-B9C8-1539BE37D302}"/>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34660662"/>
              </p:ext>
            </p:extLst>
          </p:nvPr>
        </p:nvGraphicFramePr>
        <p:xfrm>
          <a:off x="335360" y="1628800"/>
          <a:ext cx="11377264" cy="14833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91344" y="3429000"/>
            <a:ext cx="11737304" cy="1815882"/>
          </a:xfrm>
          <a:prstGeom prst="rect">
            <a:avLst/>
          </a:prstGeom>
          <a:noFill/>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AND.</a:t>
            </a:r>
            <a:r>
              <a:rPr lang="en-IN" sz="16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OR.</a:t>
            </a:r>
            <a:r>
              <a:rPr lang="en-IN" sz="16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NOT.</a:t>
            </a:r>
            <a:r>
              <a:rPr lang="en-IN" sz="16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9" name="Rectangle 8">
            <a:extLst>
              <a:ext uri="{FF2B5EF4-FFF2-40B4-BE49-F238E27FC236}">
                <a16:creationId xmlns:a16="http://schemas.microsoft.com/office/drawing/2014/main" id="{A6B415F6-9015-4666-9558-6C19CA086591}"/>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243478"/>
              </p:ext>
            </p:extLst>
          </p:nvPr>
        </p:nvGraphicFramePr>
        <p:xfrm>
          <a:off x="335360" y="1605136"/>
          <a:ext cx="11449272" cy="28041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5360" y="4716372"/>
            <a:ext cx="8858312" cy="1477328"/>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33" y="758315"/>
            <a:ext cx="11927855" cy="1323439"/>
          </a:xfrm>
          <a:prstGeom prst="rect">
            <a:avLst/>
          </a:prstGeom>
        </p:spPr>
        <p:txBody>
          <a:bodyPr wrap="square">
            <a:spAutoFit/>
          </a:bodyPr>
          <a:lstStyle/>
          <a:p>
            <a:r>
              <a:rPr lang="en-US" sz="2400" dirty="0">
                <a:latin typeface="Arial" pitchFamily="34" charset="0"/>
                <a:cs typeface="Arial" pitchFamily="34" charset="0"/>
              </a:rPr>
              <a:t>Data is any </a:t>
            </a:r>
            <a:r>
              <a:rPr lang="en-US" sz="2400" b="1" dirty="0">
                <a:solidFill>
                  <a:srgbClr val="0070C0"/>
                </a:solidFill>
                <a:latin typeface="Arial" pitchFamily="34" charset="0"/>
                <a:cs typeface="Arial" pitchFamily="34" charset="0"/>
              </a:rPr>
              <a:t>facts</a:t>
            </a:r>
            <a:r>
              <a:rPr lang="en-US" sz="2400" dirty="0">
                <a:latin typeface="Arial" pitchFamily="34" charset="0"/>
                <a:cs typeface="Arial" pitchFamily="34" charset="0"/>
              </a:rPr>
              <a:t> that can be recorded and that can be processed by a computer. 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number, text,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b="1"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images, audio, video,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signal</a:t>
            </a:r>
            <a:endParaRPr lang="en-US" sz="1600" dirty="0">
              <a:latin typeface="Arial" pitchFamily="34" charset="0"/>
              <a:cs typeface="Arial" pitchFamily="34" charset="0"/>
            </a:endParaRPr>
          </a:p>
        </p:txBody>
      </p:sp>
      <p:sp>
        <p:nvSpPr>
          <p:cNvPr id="4" name="TextBox 3"/>
          <p:cNvSpPr txBox="1"/>
          <p:nvPr/>
        </p:nvSpPr>
        <p:spPr>
          <a:xfrm>
            <a:off x="1199456" y="2420889"/>
            <a:ext cx="9145016" cy="954107"/>
          </a:xfrm>
          <a:prstGeom prst="rect">
            <a:avLst/>
          </a:prstGeom>
          <a:noFill/>
        </p:spPr>
        <p:txBody>
          <a:bodyPr wrap="square" rtlCol="0">
            <a:spAutoFit/>
          </a:bodyPr>
          <a:lstStyle/>
          <a:p>
            <a:r>
              <a:rPr lang="en-US" sz="2400" dirty="0">
                <a:solidFill>
                  <a:srgbClr val="FF0000"/>
                </a:solidFill>
                <a:latin typeface="Arial" panose="020B0604020202020204" pitchFamily="34" charset="0"/>
                <a:cs typeface="Arial" panose="020B0604020202020204" pitchFamily="34" charset="0"/>
              </a:rPr>
              <a:t>Remember:</a:t>
            </a:r>
          </a:p>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818" y="3299911"/>
            <a:ext cx="3352364"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654343589"/>
              </p:ext>
            </p:extLst>
          </p:nvPr>
        </p:nvGraphicFramePr>
        <p:xfrm>
          <a:off x="346786" y="1611668"/>
          <a:ext cx="11437846" cy="30124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69439481"/>
              </p:ext>
            </p:extLst>
          </p:nvPr>
        </p:nvGraphicFramePr>
        <p:xfrm>
          <a:off x="346786" y="1596400"/>
          <a:ext cx="11437846" cy="111252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541131"/>
            <a:ext cx="1143784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346786" y="2931312"/>
            <a:ext cx="3962400" cy="369332"/>
          </a:xfrm>
          <a:prstGeom prst="rect">
            <a:avLst/>
          </a:prstGeom>
          <a:solidFill>
            <a:schemeClr val="bg1"/>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11" name="Rectangle 10">
            <a:extLst>
              <a:ext uri="{FF2B5EF4-FFF2-40B4-BE49-F238E27FC236}">
                <a16:creationId xmlns:a16="http://schemas.microsoft.com/office/drawing/2014/main" id="{68A850DA-BF63-415B-9B45-878AD4CFDCA4}"/>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6CCE4C21-1468-4A48-8914-87C96E0E955A}"/>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3755738357"/>
              </p:ext>
            </p:extLst>
          </p:nvPr>
        </p:nvGraphicFramePr>
        <p:xfrm>
          <a:off x="346740" y="1556792"/>
          <a:ext cx="11437098" cy="1772690"/>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marL="91428" marR="91428" marT="45714" marB="45714"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346740" y="3789040"/>
            <a:ext cx="11437098" cy="646247"/>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'MANAGER'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UNION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'SALESMAN'</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680069024"/>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8" y="2327964"/>
            <a:ext cx="518147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18147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5588838"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5588838"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671866" y="3319824"/>
            <a:ext cx="8839200" cy="1477328"/>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671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UNKNOWN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NOT UNKNOWN</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44016" y="92193"/>
            <a:ext cx="5735960"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3" name="Rectangle 2"/>
          <p:cNvSpPr/>
          <p:nvPr/>
        </p:nvSpPr>
        <p:spPr>
          <a:xfrm>
            <a:off x="263352" y="404664"/>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4" name="Rectangle 3"/>
          <p:cNvSpPr/>
          <p:nvPr/>
        </p:nvSpPr>
        <p:spPr>
          <a:xfrm>
            <a:off x="335361" y="1084674"/>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4221088"/>
            <a:ext cx="11305256" cy="1415772"/>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5355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3607462" cy="400110"/>
          </a:xfrm>
          <a:prstGeom prst="rect">
            <a:avLst/>
          </a:prstGeom>
          <a:solidFill>
            <a:schemeClr val="bg1"/>
          </a:solidFill>
        </p:spPr>
        <p:txBody>
          <a:bodyPr wrap="non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899" y="285293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813" y="1861765"/>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Tree>
    <p:extLst>
      <p:ext uri="{BB962C8B-B14F-4D97-AF65-F5344CB8AC3E}">
        <p14:creationId xmlns:p14="http://schemas.microsoft.com/office/powerpoint/2010/main" val="1241378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812" y="3979638"/>
            <a:ext cx="4202657" cy="2185666"/>
          </a:xfrm>
          <a:prstGeom prst="rect">
            <a:avLst/>
          </a:prstGeom>
        </p:spPr>
      </p:pic>
      <p:sp>
        <p:nvSpPr>
          <p:cNvPr id="5" name="TextBox 4"/>
          <p:cNvSpPr txBox="1"/>
          <p:nvPr/>
        </p:nvSpPr>
        <p:spPr>
          <a:xfrm>
            <a:off x="191345" y="3687477"/>
            <a:ext cx="8109987"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3168" y="3551873"/>
            <a:ext cx="5264903"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977" y="1718766"/>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977"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5072" y="2538684"/>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90767" y="4954252"/>
            <a:ext cx="3531929"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spTree>
    <p:extLst>
      <p:ext uri="{BB962C8B-B14F-4D97-AF65-F5344CB8AC3E}">
        <p14:creationId xmlns:p14="http://schemas.microsoft.com/office/powerpoint/2010/main" val="1991374729"/>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958660"/>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4888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3115645"/>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710991" y="4008275"/>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89291" cy="461665"/>
            </a:xfrm>
            <a:prstGeom prst="rect">
              <a:avLst/>
            </a:prstGeom>
            <a:noFill/>
          </p:spPr>
          <p:txBody>
            <a:bodyPr wrap="none" rtlCol="0">
              <a:spAutoFit/>
            </a:bodyPr>
            <a:lstStyle/>
            <a:p>
              <a:r>
                <a:rPr lang="en-IN" sz="2400" dirty="0">
                  <a:solidFill>
                    <a:srgbClr val="92D050"/>
                  </a:solidFill>
                </a:rPr>
                <a:t>// ERROR</a:t>
              </a:r>
            </a:p>
          </p:txBody>
        </p:sp>
      </p:grpSp>
    </p:spTree>
    <p:extLst>
      <p:ext uri="{BB962C8B-B14F-4D97-AF65-F5344CB8AC3E}">
        <p14:creationId xmlns:p14="http://schemas.microsoft.com/office/powerpoint/2010/main" val="201450755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34566" y="2965589"/>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7" name="Rectangle 6">
            <a:extLst>
              <a:ext uri="{FF2B5EF4-FFF2-40B4-BE49-F238E27FC236}">
                <a16:creationId xmlns:a16="http://schemas.microsoft.com/office/drawing/2014/main" id="{578C0E52-3235-4DEA-B980-08808B739DD4}"/>
              </a:ext>
            </a:extLst>
          </p:cNvPr>
          <p:cNvSpPr/>
          <p:nvPr/>
        </p:nvSpPr>
        <p:spPr>
          <a:xfrm>
            <a:off x="1524596" y="3"/>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6103" y="303039"/>
            <a:ext cx="2736304"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 to…</a:t>
            </a:r>
          </a:p>
        </p:txBody>
      </p:sp>
    </p:spTree>
    <p:extLst>
      <p:ext uri="{BB962C8B-B14F-4D97-AF65-F5344CB8AC3E}">
        <p14:creationId xmlns:p14="http://schemas.microsoft.com/office/powerpoint/2010/main" val="123124520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64747"/>
            <a:ext cx="8839200" cy="880369"/>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676400" y="70318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1543794" y="2369404"/>
            <a:ext cx="9100457" cy="785343"/>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400" y="56853"/>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AVG and COUNT Aggregate (GROUP BY) Function </a:t>
            </a:r>
            <a:endParaRPr lang="en-IN" sz="3200" i="1" dirty="0">
              <a:solidFill>
                <a:srgbClr val="FF9900"/>
              </a:solidFill>
              <a:latin typeface="Arial" pitchFamily="34" charset="0"/>
              <a:cs typeface="Arial" pitchFamily="34" charset="0"/>
            </a:endParaRPr>
          </a:p>
        </p:txBody>
      </p:sp>
      <p:sp>
        <p:nvSpPr>
          <p:cNvPr id="2" name="Rectangle 1"/>
          <p:cNvSpPr/>
          <p:nvPr/>
        </p:nvSpPr>
        <p:spPr>
          <a:xfrm>
            <a:off x="1709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3" name="Rectangle 2"/>
          <p:cNvSpPr/>
          <p:nvPr/>
        </p:nvSpPr>
        <p:spPr>
          <a:xfrm>
            <a:off x="1752600" y="4114801"/>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6" name="Rectangle 5">
            <a:extLst>
              <a:ext uri="{FF2B5EF4-FFF2-40B4-BE49-F238E27FC236}">
                <a16:creationId xmlns:a16="http://schemas.microsoft.com/office/drawing/2014/main" id="{F1B963B8-2805-436C-BE44-BF6FCD92ACB5}"/>
              </a:ext>
            </a:extLst>
          </p:cNvPr>
          <p:cNvSpPr/>
          <p:nvPr/>
        </p:nvSpPr>
        <p:spPr>
          <a:xfrm>
            <a:off x="119336" y="563530"/>
            <a:ext cx="7776864" cy="646331"/>
          </a:xfrm>
          <a:prstGeom prst="rect">
            <a:avLst/>
          </a:prstGeom>
        </p:spPr>
        <p:txBody>
          <a:bodyPr wrap="square">
            <a:spAutoFit/>
          </a:bodyPr>
          <a:lstStyle/>
          <a:p>
            <a:r>
              <a:rPr lang="en-IN" i="1" dirty="0">
                <a:solidFill>
                  <a:schemeClr val="tx1">
                    <a:lumMod val="65000"/>
                    <a:lumOff val="35000"/>
                  </a:schemeClr>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4077305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p>
        </p:txBody>
      </p:sp>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19201"/>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600201" y="3915729"/>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9376" y="3405635"/>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sp>
        <p:nvSpPr>
          <p:cNvPr id="5" name="Rectangle 4">
            <a:extLst>
              <a:ext uri="{FF2B5EF4-FFF2-40B4-BE49-F238E27FC236}">
                <a16:creationId xmlns:a16="http://schemas.microsoft.com/office/drawing/2014/main" id="{218112A8-A5F5-414F-B8FB-1BCC09DB2104}"/>
              </a:ext>
            </a:extLst>
          </p:cNvPr>
          <p:cNvSpPr/>
          <p:nvPr/>
        </p:nvSpPr>
        <p:spPr>
          <a:xfrm>
            <a:off x="500561"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703184"/>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400" y="2099847"/>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676400" y="2972699"/>
            <a:ext cx="8839200" cy="1295868"/>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95406" y="377369"/>
            <a:ext cx="8858312" cy="1323439"/>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085184"/>
            <a:ext cx="8786874" cy="861774"/>
          </a:xfrm>
          <a:prstGeom prst="rect">
            <a:avLst/>
          </a:prstGeom>
        </p:spPr>
        <p:txBody>
          <a:bodyPr wrap="square">
            <a:spAutoFit/>
          </a:bodyPr>
          <a:lstStyle/>
          <a:p>
            <a:r>
              <a:rPr lang="en-US" sz="2400" dirty="0">
                <a:solidFill>
                  <a:srgbClr val="C74C49"/>
                </a:solidFill>
                <a:latin typeface="Arial" pitchFamily="34" charset="0"/>
                <a:cs typeface="Arial"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 filter where as Having clause acts as a post 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676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DBMS and RDBMS?</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Tree>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latin typeface="Liberation Mono"/>
              </a:rPr>
              <a:t>'</a:t>
            </a:r>
            <a:r>
              <a:rPr lang="en-IN" dirty="0">
                <a:latin typeface="Arial" panose="020B0604020202020204" pitchFamily="34" charset="0"/>
                <a:cs typeface="Arial" panose="020B0604020202020204" pitchFamily="34" charset="0"/>
              </a:rPr>
              <a:t>ENAME</a:t>
            </a:r>
            <a:r>
              <a:rPr lang="en-IN" dirty="0">
                <a:latin typeface="Liberation Mono"/>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a:t>
            </a:r>
            <a:r>
              <a:rPr lang="en-IN" dirty="0">
                <a:latin typeface="Arial" panose="020B0604020202020204" pitchFamily="34" charset="0"/>
                <a:cs typeface="Arial" panose="020B0604020202020204" pitchFamily="34" charset="0"/>
              </a:rPr>
              <a:t>ENAME</a:t>
            </a:r>
            <a:r>
              <a:rPr lang="en-IN" dirty="0">
                <a:solidFill>
                  <a:srgbClr val="00B050"/>
                </a:solidFill>
                <a:latin typeface="Arial" panose="020B0604020202020204" pitchFamily="34" charset="0"/>
                <a:cs typeface="Arial" panose="020B0604020202020204" pitchFamily="34" charset="0"/>
              </a:rPr>
              <a: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738282" y="3714753"/>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428342" y="945302"/>
            <a:ext cx="11355496"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406574" y="3292405"/>
            <a:ext cx="8859818" cy="3160931"/>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676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76400" y="1"/>
            <a:ext cx="5640198" cy="1689245"/>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198757294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77009266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Think:</a:t>
            </a:r>
          </a:p>
          <a:p>
            <a:pPr marL="342900" indent="-342900">
              <a:buFont typeface="Arial" panose="020B0604020202020204" pitchFamily="34" charset="0"/>
              <a:buChar char="•"/>
            </a:pPr>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#error</a:t>
            </a:r>
            <a:endParaRPr lang="en-IN" dirty="0">
              <a:solidFill>
                <a:srgbClr val="00B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ename, sal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NULL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ename,</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dname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a:t>
            </a:r>
            <a:r>
              <a:rPr lang="en-IN" dirty="0">
                <a:solidFill>
                  <a:srgbClr val="DD4A68"/>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rgbClr val="DD4A68"/>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a:t>
            </a:r>
            <a:r>
              <a:rPr lang="en-IN" dirty="0">
                <a:solidFill>
                  <a:srgbClr val="DD4A68"/>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R1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Arial" panose="020B0604020202020204" pitchFamily="34" charset="0"/>
                <a:cs typeface="Arial" panose="020B0604020202020204" pitchFamily="34" charset="0"/>
              </a:rPr>
              <a:t>SELECT ... (subquery) FROM </a:t>
            </a:r>
            <a:r>
              <a:rPr lang="en-US" sz="2000" i="1" dirty="0">
                <a:solidFill>
                  <a:srgbClr val="0077AA"/>
                </a:solidFill>
                <a:latin typeface="Arial" panose="020B0604020202020204" pitchFamily="34" charset="0"/>
                <a:cs typeface="Arial" panose="020B0604020202020204" pitchFamily="34" charset="0"/>
              </a:rPr>
              <a:t>r</a:t>
            </a:r>
            <a:r>
              <a:rPr lang="en-US" sz="2000" dirty="0">
                <a:solidFill>
                  <a:srgbClr val="0077AA"/>
                </a:solidFill>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0559549" cy="923330"/>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STDPRICE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PRICE </a:t>
            </a:r>
            <a:r>
              <a:rPr lang="en-US" dirty="0">
                <a:solidFill>
                  <a:srgbClr val="0070C0"/>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PRODID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 100890 AND ENDDATE IS NOT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AS </a:t>
            </a:r>
            <a:r>
              <a:rPr lang="en-US" dirty="0">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Standard Price</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MINPRICE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PRICE </a:t>
            </a:r>
            <a:r>
              <a:rPr lang="en-US" dirty="0">
                <a:solidFill>
                  <a:srgbClr val="0070C0"/>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PRODID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 100890 AND ENDDATE IS NOT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AS</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Minimum Price</a:t>
            </a:r>
            <a:r>
              <a:rPr lang="en-US" dirty="0">
                <a:latin typeface="Arial" panose="020B0604020202020204" pitchFamily="34" charset="0"/>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839928" y="2337004"/>
            <a:ext cx="3430871" cy="732128"/>
          </a:xfrm>
          <a:prstGeom prst="rect">
            <a:avLst/>
          </a:prstGeom>
        </p:spPr>
      </p:pic>
      <p:sp>
        <p:nvSpPr>
          <p:cNvPr id="7" name="Rectangle 6"/>
          <p:cNvSpPr/>
          <p:nvPr/>
        </p:nvSpPr>
        <p:spPr>
          <a:xfrm>
            <a:off x="432483" y="3429000"/>
            <a:ext cx="10559550" cy="923330"/>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STDPRICE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PRICE </a:t>
            </a:r>
            <a:r>
              <a:rPr lang="en-US" dirty="0">
                <a:solidFill>
                  <a:srgbClr val="0070C0"/>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PRODID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 100890 AND ENDDATE IS NOT NULL</a:t>
            </a:r>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MINPRICE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PRICE </a:t>
            </a:r>
            <a:r>
              <a:rPr lang="en-US" dirty="0">
                <a:solidFill>
                  <a:srgbClr val="0070C0"/>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PRODID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 100890 AND ENDDATE IS NOT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AS</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Price Difference</a:t>
            </a:r>
            <a:r>
              <a:rPr lang="en-US" dirty="0">
                <a:latin typeface="Arial" panose="020B0604020202020204" pitchFamily="34" charset="0"/>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839416" y="4641484"/>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400" dirty="0">
                <a:solidFill>
                  <a:srgbClr val="FF0000"/>
                </a:solidFill>
                <a:latin typeface="Arial" panose="020B0604020202020204" pitchFamily="34"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solidFill>
                  <a:srgbClr val="FF0000"/>
                </a:solidFill>
                <a:latin typeface="Arial" panose="020B0604020202020204" pitchFamily="34" charset="0"/>
                <a:cs typeface="Arial" panose="020B0604020202020204" pitchFamily="34" charset="0"/>
              </a:rPr>
              <a:t> </a:t>
            </a:r>
            <a:r>
              <a:rPr lang="en-IN" dirty="0">
                <a:solidFill>
                  <a:srgbClr val="000000"/>
                </a:solidFill>
                <a:latin typeface="Arial" panose="020B0604020202020204" pitchFamily="34" charset="0"/>
              </a:rPr>
              <a:t>EMP</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Times New Roman" panose="02020603050405020304" pitchFamily="18" charset="0"/>
              </a:rPr>
              <a:t>WHERE</a:t>
            </a:r>
            <a:r>
              <a:rPr lang="en-IN" dirty="0">
                <a:solidFill>
                  <a:srgbClr val="FF0000"/>
                </a:solidFill>
                <a:latin typeface="Arial" panose="020B0604020202020204" pitchFamily="34" charset="0"/>
                <a:cs typeface="Arial" panose="020B0604020202020204" pitchFamily="34" charset="0"/>
              </a:rPr>
              <a:t> </a:t>
            </a:r>
            <a:r>
              <a:rPr lang="en-IN" dirty="0">
                <a:solidFill>
                  <a:srgbClr val="000000"/>
                </a:solidFill>
                <a:latin typeface="Arial" panose="020B0604020202020204" pitchFamily="34" charset="0"/>
              </a:rPr>
              <a:t>DEPTNO</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rgbClr val="000000"/>
                </a:solidFill>
                <a:latin typeface="Arial" panose="020B0604020202020204" pitchFamily="34" charset="0"/>
              </a:rPr>
              <a:t>DEPTNO</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solidFill>
                  <a:srgbClr val="FF0000"/>
                </a:solidFill>
                <a:latin typeface="Arial" panose="020B0604020202020204" pitchFamily="34" charset="0"/>
                <a:cs typeface="Arial" panose="020B0604020202020204" pitchFamily="34" charset="0"/>
              </a:rPr>
              <a:t> </a:t>
            </a:r>
            <a:r>
              <a:rPr lang="en-IN" dirty="0">
                <a:solidFill>
                  <a:srgbClr val="000000"/>
                </a:solidFill>
                <a:latin typeface="Arial" panose="020B0604020202020204" pitchFamily="34" charset="0"/>
              </a:rPr>
              <a:t>DEPT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WHERE</a:t>
            </a:r>
            <a:r>
              <a:rPr lang="en-IN" dirty="0">
                <a:solidFill>
                  <a:srgbClr val="FF0000"/>
                </a:solidFill>
                <a:latin typeface="Arial" panose="020B0604020202020204" pitchFamily="34" charset="0"/>
                <a:cs typeface="Arial" panose="020B0604020202020204" pitchFamily="34" charset="0"/>
              </a:rPr>
              <a:t> </a:t>
            </a:r>
            <a:r>
              <a:rPr lang="en-IN" dirty="0">
                <a:solidFill>
                  <a:srgbClr val="000000"/>
                </a:solidFill>
                <a:latin typeface="Arial" panose="020B0604020202020204" pitchFamily="34" charset="0"/>
              </a:rPr>
              <a:t>DEPTNO IN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rPr>
              <a:t>10, 20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1524000" y="2895601"/>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676401" y="4284070"/>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317732" y="3044567"/>
            <a:ext cx="11663322" cy="2400657"/>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1619207" y="5774070"/>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1632857"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856"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607" y="4433670"/>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20001"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855" y="3722470"/>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400"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4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727801"/>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9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9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9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1108" y="3275801"/>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7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600200" y="1813680"/>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1630453" y="5271108"/>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600" y="2294948"/>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600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600200" y="2027873"/>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600200" y="1841402"/>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1535301"/>
            <a:ext cx="88392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2738414" y="3381960"/>
            <a:ext cx="6858048" cy="1631216"/>
          </a:xfrm>
          <a:prstGeom prst="rect">
            <a:avLst/>
          </a:prstGeom>
        </p:spPr>
        <p:txBody>
          <a:bodyPr wrap="square">
            <a:spAutoFit/>
          </a:bodyPr>
          <a:lstStyle/>
          <a:p>
            <a:r>
              <a:rPr lang="en-US" sz="2000" b="1" dirty="0"/>
              <a:t>Cartesian/Product means</a:t>
            </a:r>
            <a:r>
              <a:rPr lang="en-US" sz="2000" dirty="0"/>
              <a:t> Number of Rows present in Table 1 Multiplied by Number of Rows present in Table 2. </a:t>
            </a:r>
          </a:p>
          <a:p>
            <a:endParaRPr lang="en-US" sz="2000" dirty="0"/>
          </a:p>
          <a:p>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800" y="762001"/>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127448" y="910461"/>
            <a:ext cx="9464352"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136848" y="1682422"/>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1816224" y="2460952"/>
            <a:ext cx="8312224" cy="3416320"/>
            <a:chOff x="1816224" y="2348880"/>
            <a:chExt cx="8312224" cy="3416320"/>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416320"/>
            </a:xfrm>
            <a:prstGeom prst="rect">
              <a:avLst/>
            </a:prstGeom>
          </p:spPr>
          <p:txBody>
            <a:bodyPr wrap="square">
              <a:spAutoFit/>
            </a:bodyPr>
            <a:lstStyle/>
            <a:p>
              <a:r>
                <a:rPr lang="en-US" sz="2400" dirty="0">
                  <a:solidFill>
                    <a:srgbClr val="006C86"/>
                  </a:solidFill>
                  <a:latin typeface="Liberation Mono"/>
                </a:rPr>
                <a:t>SET A = {1, 2}</a:t>
              </a:r>
            </a:p>
            <a:p>
              <a:r>
                <a:rPr lang="en-US" sz="2400" dirty="0">
                  <a:solidFill>
                    <a:srgbClr val="006C86"/>
                  </a:solidFill>
                  <a:latin typeface="Liberation Mono"/>
                </a:rPr>
                <a:t>SET B = {a, b, c}</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416320"/>
            </a:xfrm>
            <a:prstGeom prst="rect">
              <a:avLst/>
            </a:prstGeom>
          </p:spPr>
          <p:txBody>
            <a:bodyPr wrap="square">
              <a:spAutoFit/>
            </a:bodyPr>
            <a:lstStyle/>
            <a:p>
              <a:r>
                <a:rPr lang="en-US" sz="2400" dirty="0">
                  <a:solidFill>
                    <a:srgbClr val="006C86"/>
                  </a:solidFill>
                  <a:latin typeface="Liberation Mono"/>
                </a:rPr>
                <a:t>SET A = {1, 2, 3} </a:t>
              </a:r>
            </a:p>
            <a:p>
              <a:r>
                <a:rPr lang="en-US" sz="2400" dirty="0">
                  <a:solidFill>
                    <a:srgbClr val="006C86"/>
                  </a:solidFill>
                  <a:latin typeface="Liberation Mono"/>
                </a:rPr>
                <a:t>SET B = {a, b}</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416320"/>
            </a:xfrm>
            <a:prstGeom prst="rect">
              <a:avLst/>
            </a:prstGeom>
          </p:spPr>
          <p:txBody>
            <a:bodyPr wrap="square">
              <a:spAutoFit/>
            </a:bodyPr>
            <a:lstStyle/>
            <a:p>
              <a:r>
                <a:rPr lang="en-US" sz="2400" dirty="0">
                  <a:solidFill>
                    <a:srgbClr val="006C86"/>
                  </a:solidFill>
                  <a:latin typeface="Liberation Mono"/>
                </a:rPr>
                <a:t>SET A = {1, 2} </a:t>
              </a:r>
            </a:p>
            <a:p>
              <a:r>
                <a:rPr lang="en-US" sz="2400" dirty="0">
                  <a:solidFill>
                    <a:srgbClr val="006C86"/>
                  </a:solidFill>
                  <a:latin typeface="Liberation Mono"/>
                </a:rPr>
                <a:t>SET B = {a, b, null}</a:t>
              </a:r>
            </a:p>
            <a:p>
              <a:r>
                <a:rPr lang="en-US" sz="2400" dirty="0">
                  <a:solidFill>
                    <a:srgbClr val="006C86"/>
                  </a:solidFill>
                  <a:latin typeface="Liberation Mono"/>
                </a:rPr>
                <a:t>A x B</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764704"/>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296" y="1340768"/>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1600200" y="2693998"/>
            <a:ext cx="4454008" cy="3422168"/>
          </a:xfrm>
          <a:prstGeom prst="rect">
            <a:avLst/>
          </a:prstGeom>
        </p:spPr>
      </p:pic>
      <p:pic>
        <p:nvPicPr>
          <p:cNvPr id="14" name="Picture 13"/>
          <p:cNvPicPr>
            <a:picLocks noChangeAspect="1"/>
          </p:cNvPicPr>
          <p:nvPr/>
        </p:nvPicPr>
        <p:blipFill>
          <a:blip r:embed="rId3" cstate="print"/>
          <a:stretch>
            <a:fillRect/>
          </a:stretch>
        </p:blipFill>
        <p:spPr>
          <a:xfrm>
            <a:off x="6248400" y="2668690"/>
            <a:ext cx="4257304" cy="3447477"/>
          </a:xfrm>
          <a:prstGeom prst="rect">
            <a:avLst/>
          </a:prstGeom>
        </p:spPr>
      </p:pic>
    </p:spTree>
    <p:extLst>
      <p:ext uri="{BB962C8B-B14F-4D97-AF65-F5344CB8AC3E}">
        <p14:creationId xmlns:p14="http://schemas.microsoft.com/office/powerpoint/2010/main" val="130868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1"/>
            <a:ext cx="3396116" cy="575075"/>
          </a:xfrm>
          <a:prstGeom prst="rect">
            <a:avLst/>
          </a:prstGeom>
        </p:spPr>
      </p:pic>
      <p:sp>
        <p:nvSpPr>
          <p:cNvPr id="8" name="Rectangle 7"/>
          <p:cNvSpPr/>
          <p:nvPr/>
        </p:nvSpPr>
        <p:spPr>
          <a:xfrm>
            <a:off x="1686296" y="838201"/>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4" cstate="print"/>
          <a:stretch>
            <a:fillRect/>
          </a:stretch>
        </p:blipFill>
        <p:spPr>
          <a:xfrm>
            <a:off x="1733684" y="1600201"/>
            <a:ext cx="6619504" cy="1759395"/>
          </a:xfrm>
          <a:prstGeom prst="rect">
            <a:avLst/>
          </a:prstGeom>
        </p:spPr>
      </p:pic>
      <p:sp>
        <p:nvSpPr>
          <p:cNvPr id="2" name="Rectangle 1"/>
          <p:cNvSpPr/>
          <p:nvPr/>
        </p:nvSpPr>
        <p:spPr>
          <a:xfrm>
            <a:off x="1733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5" cstate="print"/>
          <a:stretch>
            <a:fillRect/>
          </a:stretch>
        </p:blipFill>
        <p:spPr>
          <a:xfrm>
            <a:off x="1748528" y="3954129"/>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21524"/>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600200" y="1916924"/>
            <a:ext cx="90678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C0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1686296" y="2420888"/>
            <a:ext cx="5664628"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a:t>
            </a:r>
          </a:p>
        </p:txBody>
      </p:sp>
      <p:pic>
        <p:nvPicPr>
          <p:cNvPr id="11" name="Picture 10"/>
          <p:cNvPicPr>
            <a:picLocks noChangeAspect="1"/>
          </p:cNvPicPr>
          <p:nvPr/>
        </p:nvPicPr>
        <p:blipFill>
          <a:blip r:embed="rId2" cstate="print"/>
          <a:stretch>
            <a:fillRect/>
          </a:stretch>
        </p:blipFill>
        <p:spPr>
          <a:xfrm>
            <a:off x="1847528" y="2924944"/>
            <a:ext cx="3780819" cy="3672408"/>
          </a:xfrm>
          <a:prstGeom prst="rect">
            <a:avLst/>
          </a:prstGeom>
        </p:spPr>
      </p:pic>
    </p:spTree>
    <p:extLst>
      <p:ext uri="{BB962C8B-B14F-4D97-AF65-F5344CB8AC3E}">
        <p14:creationId xmlns:p14="http://schemas.microsoft.com/office/powerpoint/2010/main" val="324718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sp>
        <p:nvSpPr>
          <p:cNvPr id="3" name="Rectangle 2"/>
          <p:cNvSpPr/>
          <p:nvPr/>
        </p:nvSpPr>
        <p:spPr>
          <a:xfrm>
            <a:off x="1738282" y="3283866"/>
            <a:ext cx="8786874" cy="1323439"/>
          </a:xfrm>
          <a:prstGeom prst="rect">
            <a:avLst/>
          </a:prstGeom>
        </p:spPr>
        <p:txBody>
          <a:bodyPr wrap="square">
            <a:spAutoFit/>
          </a:bodyPr>
          <a:lstStyle/>
          <a:p>
            <a:r>
              <a:rPr lang="en-US" sz="2000" dirty="0"/>
              <a:t>An </a:t>
            </a:r>
            <a:r>
              <a:rPr lang="en-US" sz="2000" b="1" dirty="0"/>
              <a:t>equijoin</a:t>
            </a:r>
            <a:r>
              <a:rPr lang="en-US" sz="2000" dirty="0"/>
              <a:t> is a </a:t>
            </a:r>
            <a:r>
              <a:rPr lang="en-US" sz="2000" b="1" dirty="0"/>
              <a:t>join</a:t>
            </a:r>
            <a:r>
              <a:rPr lang="en-US" sz="2000" dirty="0"/>
              <a:t> with a </a:t>
            </a:r>
            <a:r>
              <a:rPr lang="en-US" sz="2000" b="1" dirty="0"/>
              <a:t>join</a:t>
            </a:r>
            <a:r>
              <a:rPr lang="en-US" sz="2000" dirty="0"/>
              <a:t> condition containing an equality operator. An </a:t>
            </a:r>
            <a:r>
              <a:rPr lang="en-US" sz="2000" b="1" dirty="0"/>
              <a:t>equijoin</a:t>
            </a:r>
            <a:r>
              <a:rPr lang="en-US" sz="2000" dirty="0"/>
              <a:t> returns only the rows that have equivalent values for the specified columns. An inner </a:t>
            </a:r>
            <a:r>
              <a:rPr lang="en-US" sz="2000" b="1" dirty="0"/>
              <a:t>join</a:t>
            </a:r>
            <a:r>
              <a:rPr lang="en-US" sz="2000" dirty="0"/>
              <a:t> is a </a:t>
            </a:r>
            <a:r>
              <a:rPr lang="en-US" sz="2000" b="1" dirty="0"/>
              <a:t>join</a:t>
            </a:r>
            <a:r>
              <a:rPr lang="en-US" sz="2000" dirty="0"/>
              <a:t> of two or more tables that returns only those rows (compared using a comparison operator) that satisfy the </a:t>
            </a:r>
            <a:r>
              <a:rPr lang="en-US" sz="2000" b="1" dirty="0"/>
              <a:t>join</a:t>
            </a:r>
            <a:r>
              <a:rPr lang="en-US" sz="2000" dirty="0"/>
              <a:t> condition.</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600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6" name="Rectangle 5">
            <a:extLst>
              <a:ext uri="{FF2B5EF4-FFF2-40B4-BE49-F238E27FC236}">
                <a16:creationId xmlns:a16="http://schemas.microsoft.com/office/drawing/2014/main" id="{6BCA0FBA-60A5-49B6-ABB3-28BFC9BAEC9C}"/>
              </a:ext>
            </a:extLst>
          </p:cNvPr>
          <p:cNvSpPr/>
          <p:nvPr/>
        </p:nvSpPr>
        <p:spPr>
          <a:xfrm>
            <a:off x="1676400" y="2722855"/>
            <a:ext cx="8991600" cy="3416320"/>
          </a:xfrm>
          <a:prstGeom prst="rect">
            <a:avLst/>
          </a:prstGeom>
        </p:spPr>
        <p:txBody>
          <a:bodyPr wrap="square">
            <a:spAutoFit/>
          </a:bodyPr>
          <a:lstStyle/>
          <a:p>
            <a:r>
              <a:rPr lang="en-US" sz="2400" dirty="0">
                <a:solidFill>
                  <a:srgbClr val="006C86"/>
                </a:solidFill>
                <a:latin typeface="Liberation Mono"/>
              </a:rPr>
              <a:t>SET A = {1, 2, 3, 4}</a:t>
            </a:r>
          </a:p>
          <a:p>
            <a:r>
              <a:rPr lang="en-US" sz="2400" dirty="0">
                <a:solidFill>
                  <a:srgbClr val="006C86"/>
                </a:solidFill>
                <a:latin typeface="Liberation Mono"/>
              </a:rPr>
              <a:t>SET B = {(1, a), (2, b), (1, c), (3, d), (2, e), (1, f)}</a:t>
            </a:r>
          </a:p>
          <a:p>
            <a:r>
              <a:rPr lang="en-US" sz="2400" dirty="0">
                <a:solidFill>
                  <a:srgbClr val="006C86"/>
                </a:solidFill>
                <a:latin typeface="Liberation Mono"/>
              </a:rPr>
              <a:t>A = B </a:t>
            </a: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1555458" y="76470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cstate="print"/>
          <a:stretch>
            <a:fillRect/>
          </a:stretch>
        </p:blipFill>
        <p:spPr>
          <a:xfrm>
            <a:off x="1524000" y="1313965"/>
            <a:ext cx="9144000" cy="3771219"/>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1524001" y="3142834"/>
            <a:ext cx="9144000" cy="2114967"/>
          </a:xfrm>
          <a:prstGeom prst="rect">
            <a:avLst/>
          </a:prstGeom>
        </p:spPr>
      </p:pic>
      <p:pic>
        <p:nvPicPr>
          <p:cNvPr id="35" name="Picture 34"/>
          <p:cNvPicPr>
            <a:picLocks noChangeAspect="1"/>
          </p:cNvPicPr>
          <p:nvPr/>
        </p:nvPicPr>
        <p:blipFill>
          <a:blip r:embed="rId4" cstate="print"/>
          <a:stretch>
            <a:fillRect/>
          </a:stretch>
        </p:blipFill>
        <p:spPr>
          <a:xfrm>
            <a:off x="1556658" y="4869161"/>
            <a:ext cx="9111343" cy="1819275"/>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600200" y="1730828"/>
            <a:ext cx="8991600" cy="738664"/>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2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600200" y="24384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sp>
        <p:nvSpPr>
          <p:cNvPr id="9" name="Rectangle 8"/>
          <p:cNvSpPr/>
          <p:nvPr/>
        </p:nvSpPr>
        <p:spPr>
          <a:xfrm>
            <a:off x="1523968" y="6098466"/>
            <a:ext cx="5292112"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595406" y="1714489"/>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600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cstate="print"/>
          <a:stretch>
            <a:fillRect/>
          </a:stretch>
        </p:blipFill>
        <p:spPr>
          <a:xfrm>
            <a:off x="1589039" y="2903564"/>
            <a:ext cx="8970104" cy="2133600"/>
          </a:xfrm>
          <a:prstGeom prst="rect">
            <a:avLst/>
          </a:prstGeom>
        </p:spPr>
      </p:pic>
      <p:pic>
        <p:nvPicPr>
          <p:cNvPr id="28" name="Picture 27"/>
          <p:cNvPicPr>
            <a:picLocks noChangeAspect="1"/>
          </p:cNvPicPr>
          <p:nvPr/>
        </p:nvPicPr>
        <p:blipFill>
          <a:blip r:embed="rId4" cstate="print"/>
          <a:stretch>
            <a:fillRect/>
          </a:stretch>
        </p:blipFill>
        <p:spPr>
          <a:xfrm>
            <a:off x="1600200" y="5018114"/>
            <a:ext cx="9000000" cy="1697034"/>
          </a:xfrm>
          <a:prstGeom prst="rect">
            <a:avLst/>
          </a:prstGeom>
        </p:spPr>
      </p:pic>
      <p:sp>
        <p:nvSpPr>
          <p:cNvPr id="13" name="Rectangle 12"/>
          <p:cNvSpPr/>
          <p:nvPr/>
        </p:nvSpPr>
        <p:spPr>
          <a:xfrm>
            <a:off x="1523968" y="6000769"/>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600" y="2133601"/>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600" y="4825426"/>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600" y="762001"/>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1752601" y="3429001"/>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504" y="228601"/>
            <a:ext cx="8772896" cy="1692771"/>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352" y="3505201"/>
            <a:ext cx="8839200" cy="1692771"/>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99010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641064" y="704264"/>
            <a:ext cx="8873282"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2706178" y="5093395"/>
            <a:ext cx="7808168" cy="1590324"/>
            <a:chOff x="1278308" y="4581876"/>
            <a:chExt cx="7594974" cy="1590324"/>
          </a:xfrm>
        </p:grpSpPr>
        <p:grpSp>
          <p:nvGrpSpPr>
            <p:cNvPr id="14" name="Group 13"/>
            <p:cNvGrpSpPr/>
            <p:nvPr/>
          </p:nvGrpSpPr>
          <p:grpSpPr>
            <a:xfrm>
              <a:off x="4495054" y="4581876"/>
              <a:ext cx="4378228" cy="1590324"/>
              <a:chOff x="4689572" y="4572000"/>
              <a:chExt cx="437822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548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119881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527276"/>
            <a:ext cx="89916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600200" y="2109191"/>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600200" y="2798768"/>
            <a:ext cx="8991600"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4000" y="5788195"/>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600200" y="4717483"/>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10593"/>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307069"/>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1600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C9270E1E-987C-4836-ACAB-42910BEA10CA}"/>
              </a:ext>
            </a:extLst>
          </p:cNvPr>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6" name="Rectangle 5">
            <a:extLst>
              <a:ext uri="{FF2B5EF4-FFF2-40B4-BE49-F238E27FC236}">
                <a16:creationId xmlns:a16="http://schemas.microsoft.com/office/drawing/2014/main" id="{4AD07FD3-7801-4AF0-9699-C30375735863}"/>
              </a:ext>
            </a:extLst>
          </p:cNvPr>
          <p:cNvSpPr/>
          <p:nvPr/>
        </p:nvSpPr>
        <p:spPr>
          <a:xfrm>
            <a:off x="1676400" y="4725144"/>
            <a:ext cx="8991600" cy="1354217"/>
          </a:xfrm>
          <a:prstGeom prst="rect">
            <a:avLst/>
          </a:prstGeom>
        </p:spPr>
        <p:txBody>
          <a:bodyPr wrap="square">
            <a:spAutoFit/>
          </a:bodyPr>
          <a:lstStyle/>
          <a:p>
            <a:r>
              <a:rPr lang="en-US" sz="2200" dirty="0">
                <a:solidFill>
                  <a:schemeClr val="accent6">
                    <a:lumMod val="50000"/>
                  </a:schemeClr>
                </a:solidFill>
                <a:latin typeface="Liberation Mono"/>
              </a:rPr>
              <a:t>SET A = {1, 2, 3, 4},  SET B = {(1,a), (2,b), (1,c), (3,d), (2,e), (1,f)}</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A left outer join B </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R = {(1,1,a), (2,2,b), (1,1,c), (3,3,d), (2,2,e), (1,1,f) , (4,null,null)}</a:t>
            </a:r>
          </a:p>
        </p:txBody>
      </p:sp>
    </p:spTree>
    <p:extLst>
      <p:ext uri="{BB962C8B-B14F-4D97-AF65-F5344CB8AC3E}">
        <p14:creationId xmlns:p14="http://schemas.microsoft.com/office/powerpoint/2010/main" val="314161963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47502" y="3028516"/>
            <a:ext cx="9096996" cy="1695884"/>
          </a:xfrm>
          <a:prstGeom prst="rect">
            <a:avLst/>
          </a:prstGeom>
        </p:spPr>
      </p:pic>
      <p:sp>
        <p:nvSpPr>
          <p:cNvPr id="42" name="Rectangle 41"/>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600200" y="1761531"/>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18" name="Picture 17">
            <a:extLst>
              <a:ext uri="{FF2B5EF4-FFF2-40B4-BE49-F238E27FC236}">
                <a16:creationId xmlns:a16="http://schemas.microsoft.com/office/drawing/2014/main" id="{06587129-F6DA-4640-A158-F5D95F3C1350}"/>
              </a:ext>
            </a:extLst>
          </p:cNvPr>
          <p:cNvPicPr>
            <a:picLocks noChangeAspect="1"/>
          </p:cNvPicPr>
          <p:nvPr/>
        </p:nvPicPr>
        <p:blipFill>
          <a:blip r:embed="rId3" cstate="print"/>
          <a:stretch>
            <a:fillRect/>
          </a:stretch>
        </p:blipFill>
        <p:spPr>
          <a:xfrm>
            <a:off x="1547502" y="4763911"/>
            <a:ext cx="9105900" cy="1695450"/>
          </a:xfrm>
          <a:prstGeom prst="rect">
            <a:avLst/>
          </a:prstGeom>
        </p:spPr>
      </p:pic>
    </p:spTree>
    <p:extLst>
      <p:ext uri="{BB962C8B-B14F-4D97-AF65-F5344CB8AC3E}">
        <p14:creationId xmlns:p14="http://schemas.microsoft.com/office/powerpoint/2010/main" val="138787949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8382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1611085" y="1705732"/>
            <a:ext cx="8969830" cy="3628269"/>
            <a:chOff x="87085" y="3048000"/>
            <a:chExt cx="8969830" cy="3628269"/>
          </a:xfrm>
        </p:grpSpPr>
        <p:pic>
          <p:nvPicPr>
            <p:cNvPr id="3" name="Picture 2"/>
            <p:cNvPicPr>
              <a:picLocks noChangeAspect="1"/>
            </p:cNvPicPr>
            <p:nvPr/>
          </p:nvPicPr>
          <p:blipFill>
            <a:blip r:embed="rId2" cstate="print"/>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600200" y="2023647"/>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600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600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600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47502" y="3028516"/>
            <a:ext cx="9096996" cy="1695884"/>
          </a:xfrm>
          <a:prstGeom prst="rect">
            <a:avLst/>
          </a:prstGeom>
        </p:spPr>
      </p:pic>
      <p:sp>
        <p:nvSpPr>
          <p:cNvPr id="42" name="Rectangle 41"/>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600200" y="1761531"/>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3" cstate="print"/>
          <a:stretch>
            <a:fillRect/>
          </a:stretch>
        </p:blipFill>
        <p:spPr>
          <a:xfrm>
            <a:off x="1524000" y="2996952"/>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1600200" y="5085185"/>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53321004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364830633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600200" y="2996045"/>
            <a:ext cx="9067800" cy="1714500"/>
          </a:xfrm>
          <a:prstGeom prst="rect">
            <a:avLst/>
          </a:prstGeom>
        </p:spPr>
      </p:pic>
      <p:sp>
        <p:nvSpPr>
          <p:cNvPr id="34" name="Rectangle 33"/>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600200" y="1923872"/>
            <a:ext cx="89154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1562100" y="4725144"/>
            <a:ext cx="9067800" cy="1714500"/>
          </a:xfrm>
          <a:prstGeom prst="rect">
            <a:avLst/>
          </a:prstGeom>
        </p:spPr>
      </p:pic>
    </p:spTree>
    <p:extLst>
      <p:ext uri="{BB962C8B-B14F-4D97-AF65-F5344CB8AC3E}">
        <p14:creationId xmlns:p14="http://schemas.microsoft.com/office/powerpoint/2010/main" val="97814769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889618"/>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cstate="print"/>
          <a:stretch>
            <a:fillRect/>
          </a:stretch>
        </p:blipFill>
        <p:spPr>
          <a:xfrm>
            <a:off x="1572491" y="1822977"/>
            <a:ext cx="8991600" cy="2286000"/>
          </a:xfrm>
          <a:prstGeom prst="rect">
            <a:avLst/>
          </a:prstGeom>
        </p:spPr>
      </p:pic>
      <p:sp>
        <p:nvSpPr>
          <p:cNvPr id="17" name="Rectangle 16"/>
          <p:cNvSpPr/>
          <p:nvPr/>
        </p:nvSpPr>
        <p:spPr>
          <a:xfrm>
            <a:off x="1953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600200" y="2057401"/>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8" name="Rectangle 7"/>
          <p:cNvSpPr/>
          <p:nvPr/>
        </p:nvSpPr>
        <p:spPr>
          <a:xfrm>
            <a:off x="1600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600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600200" y="2996045"/>
            <a:ext cx="9067800" cy="1714500"/>
          </a:xfrm>
          <a:prstGeom prst="rect">
            <a:avLst/>
          </a:prstGeom>
        </p:spPr>
      </p:pic>
      <p:sp>
        <p:nvSpPr>
          <p:cNvPr id="34" name="Rectangle 33"/>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600200" y="1923872"/>
            <a:ext cx="89154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1562100" y="2938636"/>
            <a:ext cx="9067800" cy="1714500"/>
          </a:xfrm>
          <a:prstGeom prst="rect">
            <a:avLst/>
          </a:prstGeom>
        </p:spPr>
      </p:pic>
      <p:sp>
        <p:nvSpPr>
          <p:cNvPr id="7" name="Rectangle 6">
            <a:extLst>
              <a:ext uri="{FF2B5EF4-FFF2-40B4-BE49-F238E27FC236}">
                <a16:creationId xmlns:a16="http://schemas.microsoft.com/office/drawing/2014/main" id="{13858F2E-AF9D-4473-9E3E-24A5947A2164}"/>
              </a:ext>
            </a:extLst>
          </p:cNvPr>
          <p:cNvSpPr/>
          <p:nvPr/>
        </p:nvSpPr>
        <p:spPr>
          <a:xfrm>
            <a:off x="1600200" y="5085185"/>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600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761457" y="3212976"/>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1752600" y="700447"/>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1752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90550" y="5013176"/>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1037151"/>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407368" y="3142710"/>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407368" y="1807842"/>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124744"/>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119336" y="2388076"/>
            <a:ext cx="11619168" cy="1184940"/>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OLDBOOK 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NOT</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NEWBOOK N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latin typeface="Arial" panose="020B0604020202020204" pitchFamily="34" charset="0"/>
                <a:cs typeface="Arial" panose="020B0604020202020204" pitchFamily="34" charset="0"/>
              </a:rPr>
              <a:t>O.ID = N.ID </a:t>
            </a:r>
            <a:r>
              <a:rPr lang="en-US" sz="1600" dirty="0">
                <a:solidFill>
                  <a:schemeClr val="accent5">
                    <a:lumMod val="50000"/>
                  </a:schemeClr>
                </a:solidFill>
                <a:latin typeface="Arial" panose="020B0604020202020204" pitchFamily="34" charset="0"/>
                <a:cs typeface="Arial" panose="020B0604020202020204" pitchFamily="34" charset="0"/>
              </a:rPr>
              <a:t>AND</a:t>
            </a:r>
            <a:r>
              <a:rPr lang="en-US" sz="1600" dirty="0">
                <a:latin typeface="Arial" panose="020B0604020202020204" pitchFamily="34" charset="0"/>
                <a:cs typeface="Arial" panose="020B0604020202020204" pitchFamily="34" charset="0"/>
              </a:rPr>
              <a:t> O.NAME = N.NAME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NEWBOOK N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NOT</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OLDBOOK 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latin typeface="Arial" panose="020B0604020202020204" pitchFamily="34" charset="0"/>
                <a:cs typeface="Arial" panose="020B0604020202020204" pitchFamily="34" charset="0"/>
              </a:rPr>
              <a:t>O.ID = N.ID </a:t>
            </a:r>
            <a:r>
              <a:rPr lang="en-US" sz="1600" dirty="0">
                <a:solidFill>
                  <a:schemeClr val="accent5">
                    <a:lumMod val="50000"/>
                  </a:schemeClr>
                </a:solidFill>
                <a:latin typeface="Arial" panose="020B0604020202020204" pitchFamily="34" charset="0"/>
                <a:cs typeface="Arial" panose="020B0604020202020204" pitchFamily="34" charset="0"/>
              </a:rPr>
              <a:t>AND</a:t>
            </a:r>
            <a:r>
              <a:rPr lang="en-US" sz="1600" dirty="0">
                <a:latin typeface="Arial" panose="020B0604020202020204" pitchFamily="34" charset="0"/>
                <a:cs typeface="Arial" panose="020B0604020202020204" pitchFamily="34" charset="0"/>
              </a:rPr>
              <a:t> O.NAME = N.NAME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520347816"/>
              </p:ext>
            </p:extLst>
          </p:nvPr>
        </p:nvGraphicFramePr>
        <p:xfrm>
          <a:off x="1551898" y="3861048"/>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2498897164"/>
              </p:ext>
            </p:extLst>
          </p:nvPr>
        </p:nvGraphicFramePr>
        <p:xfrm>
          <a:off x="4632155" y="3861050"/>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876658"/>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5624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273615911"/>
              </p:ext>
            </p:extLst>
          </p:nvPr>
        </p:nvGraphicFramePr>
        <p:xfrm>
          <a:off x="7856720" y="3858419"/>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46120121"/>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19336" y="1358231"/>
            <a:ext cx="11619168"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7086600" y="2895600"/>
            <a:ext cx="3390982" cy="3290658"/>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600200" y="228601"/>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a:t>
            </a:r>
            <a:r>
              <a:rPr lang="en-IN" b="1" dirty="0">
                <a:solidFill>
                  <a:srgbClr val="006C86"/>
                </a:solidFill>
                <a:latin typeface="Arial" panose="020B0604020202020204" pitchFamily="34" charset="0"/>
                <a:cs typeface="Arial" panose="020B0604020202020204" pitchFamily="34" charset="0"/>
              </a:rPr>
              <a:t>you will sometimes find that an attribute does not have a value</a:t>
            </a:r>
            <a:r>
              <a:rPr lang="en-IN" b="1" dirty="0">
                <a:solidFill>
                  <a:schemeClr val="accent4">
                    <a:lumMod val="50000"/>
                  </a:schemeClr>
                </a:solidFill>
                <a:latin typeface="Arial" panose="020B0604020202020204" pitchFamily="34" charset="0"/>
                <a:cs typeface="Arial" panose="020B0604020202020204" pitchFamily="34" charset="0"/>
              </a:rPr>
              <a:t> </a:t>
            </a:r>
            <a:r>
              <a:rPr lang="en-IN" dirty="0">
                <a:solidFill>
                  <a:schemeClr val="accent6">
                    <a:lumMod val="75000"/>
                  </a:schemeClr>
                </a:solidFill>
                <a:latin typeface="Arial" panose="020B0604020202020204" pitchFamily="34" charset="0"/>
                <a:cs typeface="Arial" panose="020B0604020202020204" pitchFamily="34" charset="0"/>
              </a:rPr>
              <a:t>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600200" y="3544431"/>
            <a:ext cx="5562600" cy="2123658"/>
          </a:xfrm>
          <a:prstGeom prst="rect">
            <a:avLst/>
          </a:prstGeom>
        </p:spPr>
        <p:txBody>
          <a:bodyPr wrap="square">
            <a:spAutoFit/>
          </a:bodyPr>
          <a:lstStyle/>
          <a:p>
            <a:pPr algn="just"/>
            <a:r>
              <a:rPr lang="en-IN" b="1" dirty="0">
                <a:solidFill>
                  <a:srgbClr val="006C86"/>
                </a:solidFill>
                <a:latin typeface="Arial" panose="020B0604020202020204" pitchFamily="34" charset="0"/>
                <a:cs typeface="Arial" panose="020B0604020202020204" pitchFamily="34" charset="0"/>
              </a:rPr>
              <a:t>In some cases, you might not want a specific attribute to contain a null value</a:t>
            </a:r>
            <a:r>
              <a:rPr lang="en-IN" dirty="0">
                <a:solidFill>
                  <a:schemeClr val="accent6">
                    <a:lumMod val="75000"/>
                  </a:schemeClr>
                </a:solidFill>
                <a:latin typeface="Arial" panose="020B0604020202020204" pitchFamily="34" charset="0"/>
                <a:cs typeface="Arial" panose="020B0604020202020204" pitchFamily="34" charset="0"/>
              </a:rPr>
              <a:t>,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
        <p:nvSpPr>
          <p:cNvPr id="6" name="Rectangle 5">
            <a:extLst>
              <a:ext uri="{FF2B5EF4-FFF2-40B4-BE49-F238E27FC236}">
                <a16:creationId xmlns:a16="http://schemas.microsoft.com/office/drawing/2014/main" id="{82208478-F271-4139-8A17-511DF10D4431}"/>
              </a:ext>
            </a:extLst>
          </p:cNvPr>
          <p:cNvSpPr/>
          <p:nvPr/>
        </p:nvSpPr>
        <p:spPr>
          <a:xfrm>
            <a:off x="2354897" y="2092786"/>
            <a:ext cx="7484212" cy="400110"/>
          </a:xfrm>
          <a:prstGeom prst="rect">
            <a:avLst/>
          </a:prstGeom>
        </p:spPr>
        <p:txBody>
          <a:bodyPr wrap="square">
            <a:spAutoFit/>
          </a:bodyPr>
          <a:lstStyle/>
          <a:p>
            <a:r>
              <a:rPr lang="en-US" sz="2000" dirty="0">
                <a:solidFill>
                  <a:srgbClr val="0089A4"/>
                </a:solidFill>
                <a:latin typeface="Gentium Basic"/>
              </a:rPr>
              <a:t>Attributes are the properties that define a relation. e.g.; ID, firstName</a:t>
            </a:r>
            <a:endParaRPr lang="en-IN" sz="2000" dirty="0"/>
          </a:p>
        </p:txBody>
      </p:sp>
    </p:spTree>
    <p:extLst>
      <p:ext uri="{BB962C8B-B14F-4D97-AF65-F5344CB8AC3E}">
        <p14:creationId xmlns:p14="http://schemas.microsoft.com/office/powerpoint/2010/main" val="223401202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1600200" y="3048001"/>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714500" y="5715001"/>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595406" y="4657564"/>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666844" y="1800043"/>
            <a:ext cx="8786874" cy="923330"/>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1809721" y="3286125"/>
            <a:ext cx="2828595" cy="874535"/>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95387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1676400" y="1676401"/>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9801"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6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8750"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676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696192" y="2890898"/>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308324"/>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1600200" y="388620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1600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133600"/>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Arial" pitchFamily="34" charset="0"/>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127448" y="3429001"/>
            <a:ext cx="9577064" cy="923330"/>
          </a:xfrm>
          <a:prstGeom prst="rect">
            <a:avLst/>
          </a:prstGeom>
          <a:solidFill>
            <a:schemeClr val="bg1"/>
          </a:solidFill>
        </p:spPr>
        <p:txBody>
          <a:bodyPr wrap="square">
            <a:spAutoFit/>
          </a:bodyPr>
          <a:lstStyle/>
          <a:p>
            <a:r>
              <a:rPr lang="en-IN" dirty="0">
                <a:solidFill>
                  <a:schemeClr val="bg2">
                    <a:lumMod val="25000"/>
                  </a:schemeClr>
                </a:solidFill>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1676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676401"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618912"/>
            <a:ext cx="6192688"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676400" y="1828801"/>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1600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954107"/>
          </a:xfrm>
          <a:prstGeom prst="rect">
            <a:avLst/>
          </a:prstGeom>
          <a:noFill/>
        </p:spPr>
        <p:txBody>
          <a:bodyPr wrap="square">
            <a:spAutoFit/>
          </a:bodyPr>
          <a:lstStyle/>
          <a:p>
            <a:r>
              <a:rPr lang="en-IN" sz="28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5027233"/>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79369" y="1591510"/>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1600200" y="3318084"/>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1600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335360" y="1490513"/>
            <a:ext cx="11521280" cy="313932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b="1" dirty="0">
                <a:solidFill>
                  <a:schemeClr val="bg2">
                    <a:lumMod val="50000"/>
                  </a:schemeClr>
                </a:solidFill>
                <a:latin typeface="Arial" pitchFamily="34" charset="0"/>
                <a:ea typeface="MS Mincho" pitchFamily="49" charset="-128"/>
                <a:cs typeface="Arial" pitchFamily="34" charset="0"/>
              </a:rPr>
              <a:t>  </a:t>
            </a:r>
            <a:r>
              <a:rPr lang="en-US"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dirty="0">
                <a:solidFill>
                  <a:schemeClr val="bg2">
                    <a:lumMod val="50000"/>
                  </a:schemeClr>
                </a:solidFill>
                <a:latin typeface="Arial" pitchFamily="34" charset="0"/>
                <a:ea typeface="MS Mincho" pitchFamily="49" charset="-128"/>
                <a:cs typeface="Arial" pitchFamily="34" charset="0"/>
              </a:rPr>
              <a:t>	</a:t>
            </a: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b="1" dirty="0">
                <a:solidFill>
                  <a:schemeClr val="bg2">
                    <a:lumMod val="50000"/>
                  </a:schemeClr>
                </a:solidFill>
                <a:latin typeface="Arial" pitchFamily="34" charset="0"/>
                <a:ea typeface="MS Mincho" pitchFamily="49" charset="-128"/>
                <a:cs typeface="Arial" pitchFamily="34" charset="0"/>
              </a:rPr>
              <a:t>  </a:t>
            </a:r>
            <a:r>
              <a:rPr lang="en-US" dirty="0">
                <a:solidFill>
                  <a:schemeClr val="bg2">
                    <a:lumMod val="50000"/>
                  </a:schemeClr>
                </a:solidFill>
                <a:latin typeface="Arial" pitchFamily="34" charset="0"/>
                <a:ea typeface="MS Mincho" pitchFamily="49" charset="-128"/>
                <a:cs typeface="Arial" pitchFamily="34" charset="0"/>
              </a:rPr>
              <a:t>(Composite &amp; Multivalued)</a:t>
            </a:r>
            <a:endParaRPr lang="en-US" dirty="0">
              <a:solidFill>
                <a:schemeClr val="bg2">
                  <a:lumMod val="50000"/>
                </a:schemeClr>
              </a:solidFill>
              <a:latin typeface="Arial" pitchFamily="34" charset="0"/>
              <a:cs typeface="Arial" pitchFamily="34" charset="0"/>
            </a:endParaRP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1775520" y="1124745"/>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1775521"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699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604" y="609601"/>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1600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1986678"/>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676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3445954" y="3244334"/>
            <a:ext cx="5300092" cy="369332"/>
          </a:xfrm>
          <a:prstGeom prst="rect">
            <a:avLst/>
          </a:prstGeom>
        </p:spPr>
        <p:txBody>
          <a:bodyPr wrap="square">
            <a:spAutoFit/>
          </a:bodyPr>
          <a:lstStyle/>
          <a:p>
            <a:r>
              <a:rPr lang="en-US" dirty="0">
                <a:solidFill>
                  <a:srgbClr val="006C86"/>
                </a:solidFill>
              </a:rPr>
              <a:t>The DEFAULT specifies a default value for the column.</a:t>
            </a:r>
            <a:endParaRPr lang="en-IN" dirty="0">
              <a:solidFill>
                <a:srgbClr val="006C86"/>
              </a:solidFill>
            </a:endParaRPr>
          </a:p>
        </p:txBody>
      </p:sp>
    </p:spTree>
    <p:extLst>
      <p:ext uri="{BB962C8B-B14F-4D97-AF65-F5344CB8AC3E}">
        <p14:creationId xmlns:p14="http://schemas.microsoft.com/office/powerpoint/2010/main" val="143154516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838200"/>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623393"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Tree>
    <p:extLst>
      <p:ext uri="{BB962C8B-B14F-4D97-AF65-F5344CB8AC3E}">
        <p14:creationId xmlns:p14="http://schemas.microsoft.com/office/powerpoint/2010/main" val="23649685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479376" y="464326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479376" y="1219201"/>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solidFill>
                  <a:srgbClr val="2658E6"/>
                </a:solidFill>
              </a:rPr>
              <a:t>Name</a:t>
            </a:r>
            <a:r>
              <a:rPr lang="en-IN" b="1" dirty="0">
                <a:solidFill>
                  <a:srgbClr val="2658E6"/>
                </a:solidFill>
              </a:rPr>
              <a:t> attribute</a:t>
            </a:r>
            <a:r>
              <a:rPr lang="en-IN" dirty="0">
                <a:solidFill>
                  <a:srgbClr val="2658E6"/>
                </a:solidFill>
              </a:rPr>
              <a:t>: FirstName, MiddleName, and LastName</a:t>
            </a:r>
          </a:p>
          <a:p>
            <a:pPr marL="285750" indent="-285750">
              <a:lnSpc>
                <a:spcPct val="150000"/>
              </a:lnSpc>
              <a:buFont typeface="Arial" panose="020B0604020202020204" pitchFamily="34" charset="0"/>
              <a:buChar char="•"/>
            </a:pPr>
            <a:r>
              <a:rPr lang="en-IN" b="1" i="1" dirty="0">
                <a:solidFill>
                  <a:srgbClr val="2658E6"/>
                </a:solidFill>
              </a:rPr>
              <a:t>PhoneNumber</a:t>
            </a:r>
            <a:r>
              <a:rPr lang="en-IN" b="1" dirty="0">
                <a:solidFill>
                  <a:srgbClr val="2658E6"/>
                </a:solidFill>
              </a:rPr>
              <a:t> attribute</a:t>
            </a:r>
            <a:r>
              <a:rPr lang="en-IN" dirty="0">
                <a:solidFill>
                  <a:srgbClr val="2658E6"/>
                </a:solidFill>
              </a:rPr>
              <a:t>: CountryCode, CityCode, and PhoneNumber</a:t>
            </a:r>
          </a:p>
        </p:txBody>
      </p:sp>
      <p:sp>
        <p:nvSpPr>
          <p:cNvPr id="7" name="Rectangle 6"/>
          <p:cNvSpPr/>
          <p:nvPr/>
        </p:nvSpPr>
        <p:spPr>
          <a:xfrm>
            <a:off x="479376" y="5159767"/>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solidFill>
                  <a:srgbClr val="2658E6"/>
                </a:solidFill>
              </a:rPr>
              <a:t>Hobbies</a:t>
            </a:r>
            <a:r>
              <a:rPr lang="en-IN" b="1" dirty="0">
                <a:solidFill>
                  <a:srgbClr val="2658E6"/>
                </a:solidFill>
              </a:rPr>
              <a:t> attribute</a:t>
            </a:r>
            <a:r>
              <a:rPr lang="en-IN" dirty="0">
                <a:solidFill>
                  <a:srgbClr val="2658E6"/>
                </a:solidFill>
              </a:rPr>
              <a:t>: reading, hiking, hockey, skiing, photography.</a:t>
            </a:r>
          </a:p>
          <a:p>
            <a:pPr marL="285750" indent="-285750">
              <a:lnSpc>
                <a:spcPct val="150000"/>
              </a:lnSpc>
              <a:buFont typeface="Arial" panose="020B0604020202020204" pitchFamily="34" charset="0"/>
              <a:buChar char="•"/>
            </a:pPr>
            <a:r>
              <a:rPr lang="en-IN" b="1" i="1" dirty="0">
                <a:solidFill>
                  <a:srgbClr val="2658E6"/>
                </a:solidFill>
              </a:rPr>
              <a:t>SpokenLanguages</a:t>
            </a:r>
            <a:r>
              <a:rPr lang="en-IN" b="1" dirty="0">
                <a:solidFill>
                  <a:srgbClr val="2658E6"/>
                </a:solidFill>
              </a:rPr>
              <a:t> attribute</a:t>
            </a:r>
            <a:r>
              <a:rPr lang="en-IN" dirty="0">
                <a:solidFill>
                  <a:srgbClr val="2658E6"/>
                </a:solidFill>
              </a:rPr>
              <a:t>: Hindi, Marathi, Gujarati, English.</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570650"/>
            <a:ext cx="9001000" cy="185506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3433" y="3307504"/>
            <a:ext cx="10225135" cy="369332"/>
          </a:xfrm>
          <a:prstGeom prst="rect">
            <a:avLst/>
          </a:prstGeom>
        </p:spPr>
        <p:txBody>
          <a:bodyPr wrap="square">
            <a:spAutoFit/>
          </a:bodyPr>
          <a:lstStyle/>
          <a:p>
            <a:r>
              <a:rPr lang="en-US" dirty="0">
                <a:solidFill>
                  <a:srgbClr val="006C86"/>
                </a:solidFill>
                <a:latin typeface="Arial" panose="020B0604020202020204" pitchFamily="34" charset="0"/>
                <a:cs typeface="Arial" panose="020B0604020202020204" pitchFamily="34" charset="0"/>
              </a:rPr>
              <a:t>The </a:t>
            </a:r>
            <a:r>
              <a:rPr lang="en-US" b="1" dirty="0">
                <a:solidFill>
                  <a:srgbClr val="006C86"/>
                </a:solidFill>
                <a:latin typeface="Arial" panose="020B0604020202020204" pitchFamily="34" charset="0"/>
                <a:cs typeface="Arial" panose="020B0604020202020204" pitchFamily="34" charset="0"/>
              </a:rPr>
              <a:t>AUTO_INCREMENT </a:t>
            </a:r>
            <a:r>
              <a:rPr lang="en-US" dirty="0">
                <a:solidFill>
                  <a:srgbClr val="006C86"/>
                </a:solidFill>
                <a:latin typeface="Arial" panose="020B0604020202020204" pitchFamily="34" charset="0"/>
                <a:cs typeface="Arial" panose="020B0604020202020204"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913574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1" y="4876800"/>
            <a:ext cx="4198393"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4149081"/>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514119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11" name="Rectangle 10"/>
          <p:cNvSpPr/>
          <p:nvPr/>
        </p:nvSpPr>
        <p:spPr>
          <a:xfrm>
            <a:off x="551385" y="3429001"/>
            <a:ext cx="8818295" cy="800219"/>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4091" y="4437113"/>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729464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3" name="Rectangle 2"/>
          <p:cNvSpPr/>
          <p:nvPr/>
        </p:nvSpPr>
        <p:spPr>
          <a:xfrm>
            <a:off x="335360" y="762000"/>
            <a:ext cx="11593288" cy="646331"/>
          </a:xfrm>
          <a:prstGeom prst="rect">
            <a:avLst/>
          </a:prstGeom>
          <a:no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363180" y="2636912"/>
            <a:ext cx="11421452" cy="892552"/>
          </a:xfrm>
          <a:prstGeom prst="rect">
            <a:avLst/>
          </a:prstGeom>
          <a:noFill/>
        </p:spPr>
        <p:txBody>
          <a:bodyPr wrap="square">
            <a:spAutoFit/>
          </a:bodyPr>
          <a:lstStyle/>
          <a:p>
            <a:r>
              <a:rPr lang="en-IN" sz="2400" dirty="0">
                <a:solidFill>
                  <a:srgbClr val="FF0000"/>
                </a:solidFill>
              </a:rPr>
              <a:t>Note:</a:t>
            </a:r>
          </a:p>
          <a:p>
            <a:endParaRPr lang="en-IN" sz="800" dirty="0">
              <a:solidFill>
                <a:srgbClr val="FF0000"/>
              </a:solidFill>
            </a:endParaRPr>
          </a:p>
          <a:p>
            <a:pPr marL="342900" indent="-342900">
              <a:buFont typeface="Arial" panose="020B0604020202020204" pitchFamily="34" charset="0"/>
              <a:buChar char="•"/>
            </a:pPr>
            <a:r>
              <a:rPr lang="en-IN" sz="2000" dirty="0">
                <a:solidFill>
                  <a:schemeClr val="tx2">
                    <a:lumMod val="50000"/>
                  </a:schemeClr>
                </a:solidFill>
              </a:rPr>
              <a:t>Triggers cannot use NEW.col_name or use OLD.col_name to refer to generated columns.</a:t>
            </a:r>
          </a:p>
        </p:txBody>
      </p:sp>
      <p:sp>
        <p:nvSpPr>
          <p:cNvPr id="5" name="Rectangle 4"/>
          <p:cNvSpPr/>
          <p:nvPr/>
        </p:nvSpPr>
        <p:spPr>
          <a:xfrm>
            <a:off x="335360" y="4161854"/>
            <a:ext cx="11593288" cy="923330"/>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9" name="Rectangle 8">
            <a:extLst>
              <a:ext uri="{FF2B5EF4-FFF2-40B4-BE49-F238E27FC236}">
                <a16:creationId xmlns:a16="http://schemas.microsoft.com/office/drawing/2014/main" id="{7B10BFED-5B69-46C0-84CC-68BB2A43C9CD}"/>
              </a:ext>
            </a:extLst>
          </p:cNvPr>
          <p:cNvSpPr/>
          <p:nvPr/>
        </p:nvSpPr>
        <p:spPr>
          <a:xfrm>
            <a:off x="335360" y="170254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402920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80412"/>
            <a:ext cx="11665296" cy="1015663"/>
          </a:xfrm>
          <a:prstGeom prst="rect">
            <a:avLst/>
          </a:prstGeom>
          <a:noFill/>
        </p:spPr>
        <p:txBody>
          <a:bodyPr wrap="square">
            <a:spAutoFit/>
          </a:bodyPr>
          <a:lstStyle/>
          <a:p>
            <a:pPr algn="just"/>
            <a:r>
              <a:rPr lang="en-IN" sz="2000" dirty="0">
                <a:latin typeface="Arial" panose="020B0604020202020204" pitchFamily="34"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3352" y="2060848"/>
            <a:ext cx="11665296" cy="1077218"/>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9" name="Rectangle 8">
            <a:extLst>
              <a:ext uri="{FF2B5EF4-FFF2-40B4-BE49-F238E27FC236}">
                <a16:creationId xmlns:a16="http://schemas.microsoft.com/office/drawing/2014/main" id="{0A4C5CCE-8DD0-4B52-8C0A-64AA99C70A63}"/>
              </a:ext>
            </a:extLst>
          </p:cNvPr>
          <p:cNvSpPr/>
          <p:nvPr/>
        </p:nvSpPr>
        <p:spPr>
          <a:xfrm>
            <a:off x="263352" y="3485908"/>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4943726" cy="400110"/>
          </a:xfrm>
          <a:prstGeom prst="rect">
            <a:avLst/>
          </a:prstGeom>
        </p:spPr>
        <p:txBody>
          <a:bodyPr wrap="none">
            <a:spAutoFit/>
          </a:bodyPr>
          <a:lstStyle/>
          <a:p>
            <a:r>
              <a:rPr lang="en-US" sz="2000" dirty="0">
                <a:solidFill>
                  <a:schemeClr val="tx1">
                    <a:lumMod val="85000"/>
                    <a:lumOff val="15000"/>
                  </a:schemeClr>
                </a:solidFill>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400" dirty="0">
                <a:solidFill>
                  <a:srgbClr val="FF0000"/>
                </a:solidFill>
              </a:rPr>
              <a:t>Remember:</a:t>
            </a:r>
          </a:p>
          <a:p>
            <a:endParaRPr lang="en-IN" sz="800" b="1" dirty="0"/>
          </a:p>
          <a:p>
            <a:pPr marL="285750" indent="-285750">
              <a:buFont typeface="Arial" panose="020B0604020202020204" pitchFamily="34" charset="0"/>
              <a:buChar char="•"/>
            </a:pPr>
            <a:r>
              <a:rPr lang="en-IN" b="1" dirty="0"/>
              <a:t>PRI</a:t>
            </a:r>
            <a:r>
              <a:rPr lang="en-IN" dirty="0"/>
              <a:t> =&gt; primary key</a:t>
            </a:r>
          </a:p>
          <a:p>
            <a:pPr marL="285750" indent="-285750">
              <a:buFont typeface="Arial" panose="020B0604020202020204" pitchFamily="34" charset="0"/>
              <a:buChar char="•"/>
            </a:pPr>
            <a:r>
              <a:rPr lang="en-IN" b="1" dirty="0"/>
              <a:t>UNI</a:t>
            </a:r>
            <a:r>
              <a:rPr lang="en-IN" dirty="0"/>
              <a:t> =&gt; unique key</a:t>
            </a:r>
          </a:p>
          <a:p>
            <a:pPr marL="285750" indent="-285750">
              <a:buFont typeface="Arial" panose="020B0604020202020204" pitchFamily="34" charset="0"/>
              <a:buChar char="•"/>
            </a:pPr>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400" dirty="0">
                <a:solidFill>
                  <a:srgbClr val="FF0000"/>
                </a:solidFill>
              </a:rPr>
              <a:t>Note:</a:t>
            </a:r>
          </a:p>
          <a:p>
            <a:endParaRPr lang="en-IN" sz="800" dirty="0">
              <a:solidFill>
                <a:srgbClr val="FF0000"/>
              </a:solidFill>
            </a:endParaRPr>
          </a:p>
          <a:p>
            <a:pPr marL="342900" indent="-342900">
              <a:buFont typeface="Arial" panose="020B0604020202020204" pitchFamily="34" charset="0"/>
              <a:buChar char="•"/>
            </a:pPr>
            <a:r>
              <a:rPr lang="en-IN" sz="2000" dirty="0"/>
              <a:t>a table with a foreign key that references another table's primary key is MUL.</a:t>
            </a:r>
          </a:p>
          <a:p>
            <a:pPr marL="342900" indent="-342900">
              <a:buFont typeface="Arial" panose="020B0604020202020204" pitchFamily="34" charset="0"/>
              <a:buChar char="•"/>
            </a:pPr>
            <a:r>
              <a:rPr lang="en-IN" sz="2000" dirty="0"/>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97529861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a:t>
            </a:r>
          </a:p>
        </p:txBody>
      </p:sp>
      <p:sp>
        <p:nvSpPr>
          <p:cNvPr id="5" name="Rectangle 4"/>
          <p:cNvSpPr/>
          <p:nvPr/>
        </p:nvSpPr>
        <p:spPr>
          <a:xfrm>
            <a:off x="1600200" y="838201"/>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676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676400"/>
            <a:ext cx="11377264" cy="2862322"/>
          </a:xfrm>
          <a:prstGeom prst="rect">
            <a:avLst/>
          </a:prstGeom>
        </p:spPr>
        <p:txBody>
          <a:bodyPr wrap="square">
            <a:spAutoFit/>
          </a:bodyPr>
          <a:lstStyle/>
          <a:p>
            <a:pPr algn="just"/>
            <a:r>
              <a:rPr lang="en-IN" b="1" i="1" dirty="0">
                <a:solidFill>
                  <a:schemeClr val="tx1">
                    <a:lumMod val="85000"/>
                    <a:lumOff val="15000"/>
                  </a:schemeClr>
                </a:solidFill>
                <a:latin typeface="Arial" pitchFamily="34" charset="0"/>
                <a:cs typeface="Arial" pitchFamily="34" charset="0"/>
              </a:rPr>
              <a:t>Candidate Key: </a:t>
            </a:r>
            <a:r>
              <a:rPr lang="en-IN" dirty="0">
                <a:solidFill>
                  <a:schemeClr val="tx1">
                    <a:lumMod val="85000"/>
                    <a:lumOff val="15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tx1">
                  <a:lumMod val="85000"/>
                  <a:lumOff val="15000"/>
                </a:schemeClr>
              </a:solidFill>
              <a:latin typeface="Arial" pitchFamily="34" charset="0"/>
              <a:cs typeface="Arial" pitchFamily="34" charset="0"/>
            </a:endParaRPr>
          </a:p>
          <a:p>
            <a:pPr algn="just"/>
            <a:r>
              <a:rPr lang="en-IN" b="1" i="1" dirty="0">
                <a:solidFill>
                  <a:schemeClr val="tx1">
                    <a:lumMod val="85000"/>
                    <a:lumOff val="15000"/>
                  </a:schemeClr>
                </a:solidFill>
                <a:latin typeface="Arial" pitchFamily="34" charset="0"/>
                <a:cs typeface="Arial" pitchFamily="34" charset="0"/>
              </a:rPr>
              <a:t>Primary Key: </a:t>
            </a:r>
            <a:r>
              <a:rPr lang="en-IN" dirty="0">
                <a:solidFill>
                  <a:schemeClr val="tx1">
                    <a:lumMod val="85000"/>
                    <a:lumOff val="15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tx1">
                  <a:lumMod val="85000"/>
                  <a:lumOff val="15000"/>
                </a:schemeClr>
              </a:solidFill>
              <a:latin typeface="Gentium Basic"/>
            </a:endParaRPr>
          </a:p>
          <a:p>
            <a:pPr algn="just"/>
            <a:r>
              <a:rPr lang="en-IN" b="1" i="1" dirty="0">
                <a:solidFill>
                  <a:schemeClr val="tx1">
                    <a:lumMod val="85000"/>
                    <a:lumOff val="15000"/>
                  </a:schemeClr>
                </a:solidFill>
                <a:latin typeface="Gentium Basic"/>
              </a:rPr>
              <a:t>Alternate Key: </a:t>
            </a:r>
            <a:r>
              <a:rPr lang="en-IN" dirty="0">
                <a:solidFill>
                  <a:schemeClr val="tx1">
                    <a:lumMod val="85000"/>
                    <a:lumOff val="15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2277547"/>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263352" y="3866351"/>
            <a:ext cx="9937104" cy="206210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Primary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a:p>
            <a:pPr>
              <a:lnSpc>
                <a:spcPct val="100000"/>
              </a:lnSpc>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a:p>
            <a:pPr marL="0" indent="0">
              <a:lnSpc>
                <a:spcPct val="100000"/>
              </a:lnSpc>
              <a:buNone/>
            </a:pPr>
            <a:endParaRPr lang="en-IN" b="1" dirty="0">
              <a:solidFill>
                <a:schemeClr val="tx1"/>
              </a:solidFill>
            </a:endParaRPr>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Primary Key</a:t>
            </a:r>
          </a:p>
        </p:txBody>
      </p:sp>
      <p:sp>
        <p:nvSpPr>
          <p:cNvPr id="2" name="Rectangle 1"/>
          <p:cNvSpPr/>
          <p:nvPr/>
        </p:nvSpPr>
        <p:spPr>
          <a:xfrm>
            <a:off x="1676977"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977" y="757469"/>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977"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951"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1600786"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600786" y="1258673"/>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786" y="2209804"/>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600786" y="2905707"/>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596"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596"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976"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976"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9337"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4273" y="1456166"/>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920" y="3717033"/>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9336" y="3717034"/>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5761"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04304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2500" y="3254146"/>
            <a:ext cx="11798157" cy="430887"/>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09643" y="33087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93899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can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can have multiple unique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1046440"/>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Unique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9336"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90745" y="4020323"/>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2241" y="1456166"/>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40717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r>
              <a:rPr lang="en-IN" sz="2400" dirty="0">
                <a:solidFill>
                  <a:schemeClr val="accent4">
                    <a:lumMod val="75000"/>
                  </a:schemeClr>
                </a:solidFill>
                <a:latin typeface="Arial" panose="020B0604020202020204" pitchFamily="34" charset="0"/>
                <a:cs typeface="Arial" panose="020B0604020202020204" pitchFamily="34" charset="0"/>
              </a:rPr>
              <a:t>(</a:t>
            </a:r>
            <a:r>
              <a:rPr lang="en-IN" sz="2400" i="1" dirty="0">
                <a:solidFill>
                  <a:schemeClr val="accent4">
                    <a:lumMod val="75000"/>
                  </a:schemeClr>
                </a:solidFill>
              </a:rPr>
              <a:t>Entity</a:t>
            </a:r>
            <a:r>
              <a:rPr lang="en-IN" sz="2400" dirty="0">
                <a:solidFill>
                  <a:schemeClr val="accent4">
                    <a:lumMod val="75000"/>
                  </a:schemeClr>
                </a:solidFill>
              </a:rPr>
              <a:t> </a:t>
            </a:r>
            <a:r>
              <a:rPr lang="en-IN" sz="2400" i="1" dirty="0">
                <a:solidFill>
                  <a:schemeClr val="accent4">
                    <a:lumMod val="75000"/>
                  </a:schemeClr>
                </a:solidFill>
              </a:rPr>
              <a:t>integrity</a:t>
            </a:r>
            <a:r>
              <a:rPr lang="en-IN" sz="2400" dirty="0">
                <a:solidFill>
                  <a:schemeClr val="accent4">
                    <a:lumMod val="75000"/>
                  </a:schemeClr>
                </a:solidFill>
              </a:rPr>
              <a:t>)	</a:t>
            </a:r>
            <a:endParaRPr lang="en-IN" dirty="0">
              <a:solidFill>
                <a:schemeClr val="accent4">
                  <a:lumMod val="75000"/>
                </a:schemeClr>
              </a:solidFill>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6" name="Rectangle 5"/>
          <p:cNvSpPr/>
          <p:nvPr/>
        </p:nvSpPr>
        <p:spPr>
          <a:xfrm>
            <a:off x="1600786"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600786" y="1258673"/>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786" y="2209804"/>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600786" y="2905707"/>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596"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596"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976"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976" y="5096474"/>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141239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7368" y="76204"/>
            <a:ext cx="11377264" cy="2215991"/>
          </a:xfrm>
          <a:prstGeom prst="rect">
            <a:avLst/>
          </a:prstGeom>
          <a:solidFill>
            <a:schemeClr val="bg1"/>
          </a:solid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407368" y="4775970"/>
            <a:ext cx="11377264" cy="1200329"/>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dirty="0">
                <a:solidFill>
                  <a:schemeClr val="tx1">
                    <a:lumMod val="75000"/>
                    <a:lumOff val="25000"/>
                  </a:schemeClr>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3485" y="3480222"/>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4154984"/>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379894"/>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3352" y="1551275"/>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937" y="1412776"/>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3352" y="3429000"/>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1570" y="5517232"/>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Tree>
    <p:extLst>
      <p:ext uri="{BB962C8B-B14F-4D97-AF65-F5344CB8AC3E}">
        <p14:creationId xmlns:p14="http://schemas.microsoft.com/office/powerpoint/2010/main" val="373035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2123658"/>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8060172" y="794402"/>
            <a:ext cx="3990889" cy="769441"/>
          </a:xfrm>
          <a:prstGeom prst="rect">
            <a:avLst/>
          </a:prstGeom>
          <a:solidFill>
            <a:schemeClr val="accent5">
              <a:lumMod val="50000"/>
            </a:schemeClr>
          </a:solidFill>
        </p:spPr>
        <p:txBody>
          <a:bodyPr wrap="square">
            <a:spAutoFit/>
          </a:bodyPr>
          <a:lstStyle/>
          <a:p>
            <a:r>
              <a:rPr lang="en-IN" sz="2200" dirty="0">
                <a:solidFill>
                  <a:schemeClr val="bg1">
                    <a:lumMod val="95000"/>
                  </a:schemeClr>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815882"/>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p>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sz="800"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DELETE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UPDATE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407368" y="836713"/>
            <a:ext cx="11449272" cy="3508653"/>
          </a:xfrm>
          <a:prstGeom prst="rect">
            <a:avLst/>
          </a:prstGeom>
        </p:spPr>
        <p:txBody>
          <a:bodyPr wrap="square">
            <a:spAutoFit/>
          </a:bodyPr>
          <a:lstStyle/>
          <a:p>
            <a:r>
              <a:rPr lang="en-US" sz="2400" dirty="0">
                <a:solidFill>
                  <a:srgbClr val="006C86"/>
                </a:solidFill>
              </a:rPr>
              <a:t>CHECK condition expressions must follow some rules.</a:t>
            </a:r>
          </a:p>
          <a:p>
            <a:endParaRPr lang="en-US" dirty="0">
              <a:solidFill>
                <a:srgbClr val="006C86"/>
              </a:solidFill>
            </a:endParaRPr>
          </a:p>
          <a:p>
            <a:pPr marL="342900" indent="-342900">
              <a:buFont typeface="+mj-lt"/>
              <a:buAutoNum type="arabicPeriod"/>
            </a:pPr>
            <a:r>
              <a:rPr lang="en-US" sz="2000" dirty="0">
                <a:solidFill>
                  <a:srgbClr val="006C86"/>
                </a:solidFill>
              </a:rPr>
              <a:t>Literals, deterministic built-in functions, and operators are permitted.</a:t>
            </a:r>
          </a:p>
          <a:p>
            <a:pPr marL="342900" indent="-342900">
              <a:buFont typeface="+mj-lt"/>
              <a:buAutoNum type="arabicPeriod"/>
            </a:pPr>
            <a:r>
              <a:rPr lang="en-US" sz="2000" dirty="0">
                <a:solidFill>
                  <a:srgbClr val="006C86"/>
                </a:solidFill>
              </a:rPr>
              <a:t>Non-generated and generated columns are permitted, except columns with the  AUTO_INCREMENT attribute.</a:t>
            </a:r>
          </a:p>
          <a:p>
            <a:pPr marL="342900" indent="-342900">
              <a:buFont typeface="+mj-lt"/>
              <a:buAutoNum type="arabicPeriod"/>
            </a:pPr>
            <a:r>
              <a:rPr lang="en-US" sz="2000" dirty="0">
                <a:solidFill>
                  <a:srgbClr val="006C86"/>
                </a:solidFill>
              </a:rPr>
              <a:t>Sub-queries are not permitted.</a:t>
            </a:r>
          </a:p>
          <a:p>
            <a:pPr marL="342900" indent="-342900">
              <a:buFont typeface="+mj-lt"/>
              <a:buAutoNum type="arabicPeriod"/>
            </a:pPr>
            <a:r>
              <a:rPr lang="en-US" sz="2000" dirty="0">
                <a:solidFill>
                  <a:srgbClr val="006C86"/>
                </a:solidFill>
              </a:rPr>
              <a:t>Environmental variables (such as CURRENT_USER, CURRENT_DATE, …) are not permitted.</a:t>
            </a:r>
          </a:p>
          <a:p>
            <a:pPr marL="342900" indent="-342900">
              <a:buFont typeface="+mj-lt"/>
              <a:buAutoNum type="arabicPeriod"/>
            </a:pPr>
            <a:r>
              <a:rPr lang="en-US" sz="2000"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sz="2000" dirty="0">
                <a:solidFill>
                  <a:srgbClr val="006C86"/>
                </a:solidFill>
              </a:rPr>
              <a:t>Variables (system variables, user-defined variables, and stored program local variables) are not permitted.</a:t>
            </a:r>
          </a:p>
          <a:p>
            <a:pPr marL="342900" indent="-342900">
              <a:buFont typeface="+mj-lt"/>
              <a:buAutoNum type="arabicPeriod"/>
            </a:pPr>
            <a:r>
              <a:rPr lang="en-US" sz="2000" dirty="0">
                <a:solidFill>
                  <a:srgbClr val="006C86"/>
                </a:solidFill>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56288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842016"/>
            <a:ext cx="11161240" cy="1138773"/>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endParaRPr>
          </a:p>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903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2774701"/>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538922" y="3212069"/>
            <a:ext cx="511256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2286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2190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2190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2133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1905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985" y="1159158"/>
            <a:ext cx="47154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985"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3393" y="3348862"/>
            <a:ext cx="4752528"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3394"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986" y="3332493"/>
            <a:ext cx="5472607"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1762"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3393" y="5180999"/>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3393"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33910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dirty="0">
                <a:solidFill>
                  <a:srgbClr val="00B050"/>
                </a:solidFill>
                <a:latin typeface="Arial" panose="020B0604020202020204" pitchFamily="34" charset="0"/>
                <a:cs typeface="Arial" panose="020B0604020202020204" pitchFamily="34" charset="0"/>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01317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745055" y="3124200"/>
            <a:ext cx="2700301"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990" y="1168675"/>
            <a:ext cx="7353410" cy="4622526"/>
          </a:xfrm>
          <a:prstGeom prst="rect">
            <a:avLst/>
          </a:prstGeom>
        </p:spPr>
      </p:pic>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3416320"/>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011175000"/>
              </p:ext>
            </p:extLst>
          </p:nvPr>
        </p:nvGraphicFramePr>
        <p:xfrm>
          <a:off x="119532" y="738286"/>
          <a:ext cx="11952936" cy="4733060"/>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V1</a:t>
            </a:r>
            <a:r>
              <a:rPr lang="en-IN" dirty="0">
                <a:latin typeface="Arial" panose="020B0604020202020204" pitchFamily="34" charset="0"/>
                <a:cs typeface="Arial" panose="020B0604020202020204" pitchFamily="34" charset="0"/>
              </a:rPr>
              <a:t>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V1</a:t>
            </a:r>
            <a:r>
              <a:rPr lang="en-IN" dirty="0">
                <a:latin typeface="Arial" panose="020B0604020202020204" pitchFamily="34" charset="0"/>
                <a:cs typeface="Arial" panose="020B0604020202020204" pitchFamily="34" charset="0"/>
              </a:rPr>
              <a:t>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809720" y="3429000"/>
            <a:ext cx="8572560" cy="1631216"/>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600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00200" y="2527281"/>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785652"/>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16011"/>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828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152400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800" y="3276601"/>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0111418"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Arial" panose="020B0604020202020204" pitchFamily="34" charset="0"/>
                <a:cs typeface="Arial" panose="020B0604020202020204" pitchFamily="34" charset="0"/>
              </a:rPr>
              <a:t>Domain Constraint = </a:t>
            </a:r>
            <a:r>
              <a:rPr lang="en-IN" dirty="0">
                <a:solidFill>
                  <a:schemeClr val="tx1">
                    <a:lumMod val="65000"/>
                    <a:lumOff val="35000"/>
                  </a:schemeClr>
                </a:solidFill>
                <a:latin typeface="Arial" panose="020B0604020202020204" pitchFamily="34"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0111418" cy="646331"/>
          </a:xfrm>
          <a:prstGeom prst="rect">
            <a:avLst/>
          </a:prstGeom>
        </p:spPr>
        <p:txBody>
          <a:bodyPr wrap="square">
            <a:spAutoFit/>
          </a:bodyPr>
          <a:lstStyle/>
          <a:p>
            <a:r>
              <a:rPr lang="en-IN" b="1" dirty="0">
                <a:solidFill>
                  <a:srgbClr val="0089A4"/>
                </a:solidFill>
                <a:latin typeface="Arial" panose="020B0604020202020204" pitchFamily="34" charset="0"/>
                <a:cs typeface="Arial" panose="020B0604020202020204" pitchFamily="34" charset="0"/>
              </a:rPr>
              <a:t>Data</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integrity:</a:t>
            </a:r>
            <a:r>
              <a:rPr lang="en-IN" dirty="0">
                <a:solidFill>
                  <a:srgbClr val="0089A4"/>
                </a:solidFill>
                <a:latin typeface="Arial" panose="020B0604020202020204" pitchFamily="34" charset="0"/>
                <a:cs typeface="Arial" panose="020B0604020202020204" pitchFamily="34" charset="0"/>
              </a:rPr>
              <a:t> </a:t>
            </a:r>
            <a:r>
              <a:rPr lang="en-IN" dirty="0">
                <a:solidFill>
                  <a:schemeClr val="tx1">
                    <a:lumMod val="65000"/>
                    <a:lumOff val="35000"/>
                  </a:schemeClr>
                </a:solidFill>
                <a:latin typeface="Arial" panose="020B0604020202020204" pitchFamily="34"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Arial" panose="020B0604020202020204" pitchFamily="34" charset="0"/>
                <a:cs typeface="Arial" panose="020B0604020202020204" pitchFamily="34" charset="0"/>
              </a:rPr>
              <a:t>Entity</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primary key. 		</a:t>
            </a:r>
          </a:p>
          <a:p>
            <a:pPr>
              <a:lnSpc>
                <a:spcPct val="150000"/>
              </a:lnSpc>
            </a:pPr>
            <a:r>
              <a:rPr lang="en-IN" b="1" i="1" dirty="0">
                <a:solidFill>
                  <a:srgbClr val="006C86"/>
                </a:solidFill>
                <a:latin typeface="Arial" panose="020B0604020202020204" pitchFamily="34" charset="0"/>
                <a:cs typeface="Arial" panose="020B0604020202020204" pitchFamily="34" charset="0"/>
              </a:rPr>
              <a:t>Referential</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foreign key.</a:t>
            </a:r>
          </a:p>
          <a:p>
            <a:pPr>
              <a:lnSpc>
                <a:spcPct val="150000"/>
              </a:lnSpc>
            </a:pPr>
            <a:r>
              <a:rPr lang="en-IN" b="1" i="1" dirty="0">
                <a:solidFill>
                  <a:srgbClr val="006C86"/>
                </a:solidFill>
                <a:latin typeface="Arial" panose="020B0604020202020204" pitchFamily="34" charset="0"/>
                <a:cs typeface="Arial" panose="020B0604020202020204" pitchFamily="34" charset="0"/>
              </a:rPr>
              <a:t>Domain</a:t>
            </a:r>
            <a:r>
              <a:rPr lang="en-IN" i="1"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i="1" dirty="0">
                <a:solidFill>
                  <a:srgbClr val="006C86"/>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Arial" panose="020B0604020202020204" pitchFamily="34" charset="0"/>
                <a:cs typeface="Arial" panose="020B0604020202020204" pitchFamily="34" charset="0"/>
              </a:rPr>
              <a:t>Three types of integrity constraints: </a:t>
            </a:r>
            <a:r>
              <a:rPr lang="en-IN" b="1" i="1" dirty="0">
                <a:solidFill>
                  <a:srgbClr val="0089A4"/>
                </a:solidFill>
                <a:latin typeface="Arial" panose="020B0604020202020204" pitchFamily="34" charset="0"/>
                <a:cs typeface="Arial" panose="020B0604020202020204" pitchFamily="34" charset="0"/>
              </a:rPr>
              <a:t>entity integrity, referential integrity and domain integrity</a:t>
            </a:r>
            <a:r>
              <a:rPr lang="en-IN" dirty="0">
                <a:solidFill>
                  <a:srgbClr val="0089A4"/>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600200" y="3352801"/>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96070"/>
            <a:ext cx="8763000"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400" y="4114801"/>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5967"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629400"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4038601"/>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765" y="247472"/>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1676400" y="928671"/>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676400" y="4429133"/>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1600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438871"/>
            <a:ext cx="8763000" cy="880369"/>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400" y="24384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600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400" y="53340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600200" y="4549915"/>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666844" y="2643183"/>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400" y="152401"/>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2743200"/>
            <a:ext cx="8763000"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714500" y="3312856"/>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676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400" y="1"/>
            <a:ext cx="2798712"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676400" y="1066801"/>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676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5638800" y="1134071"/>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152400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1600200" y="2362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31242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172200" y="3698320"/>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400" y="2547879"/>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1676400" y="740689"/>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1600200" y="765364"/>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600200" y="30989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67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657601"/>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SSN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SSN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600200" y="71415"/>
            <a:ext cx="6440016"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67478"/>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124201"/>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200401"/>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600200" y="5352872"/>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609601"/>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268877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600200" y="476136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1600200" y="711876"/>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600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666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66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4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4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76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800" y="3135087"/>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1600200" y="6096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295400"/>
            <a:ext cx="899160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600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600200" y="2145268"/>
            <a:ext cx="899160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600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600200" y="4126468"/>
            <a:ext cx="899160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600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600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600200" y="5562600"/>
            <a:ext cx="899160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1600200" y="767478"/>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676400" y="3581401"/>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676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666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5106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2" name="Rectangle 1"/>
          <p:cNvSpPr/>
          <p:nvPr/>
        </p:nvSpPr>
        <p:spPr>
          <a:xfrm>
            <a:off x="1600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600200" y="3697070"/>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1828800"/>
            <a:ext cx="899160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600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1678675" y="2133600"/>
            <a:ext cx="860832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644868" y="685801"/>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2260700"/>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400" y="838201"/>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990601"/>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600200" y="1688069"/>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600200" y="2630270"/>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600" y="4419601"/>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5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76400" y="1881664"/>
            <a:ext cx="8839200"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600" y="3886201"/>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2600" y="78807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2677887"/>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600" y="4761362"/>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600" y="6096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30480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600" y="7620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631504"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sp>
        <p:nvSpPr>
          <p:cNvPr id="3" name="Rectangle 2"/>
          <p:cNvSpPr/>
          <p:nvPr/>
        </p:nvSpPr>
        <p:spPr>
          <a:xfrm>
            <a:off x="1687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767478"/>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600" y="3586878"/>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800" y="4800601"/>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200400" y="5562601"/>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3"/>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1752600" y="774681"/>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600" y="40386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1687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152400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1524000" y="2514601"/>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1524000" y="365431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1524000" y="4808195"/>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1"/>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1752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9329261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612" y="2438967"/>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1596492" y="1174532"/>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531" y="1143001"/>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2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693"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1432" y="3772908"/>
            <a:ext cx="253416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048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2000" y="3810000"/>
            <a:ext cx="2286000"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err="1">
                <a:latin typeface="Calibri" panose="020F0502020204030204" pitchFamily="34" charset="0"/>
                <a:ea typeface="Calibri" panose="020F0502020204030204" pitchFamily="34" charset="0"/>
                <a:cs typeface="Calibri" panose="020F0502020204030204" pitchFamily="34" charset="0"/>
              </a:rPr>
              <a:t>OrderDate</a:t>
            </a:r>
            <a:endParaRPr lang="en-IN"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80035" y="1382287"/>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2135187"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971" y="741500"/>
            <a:ext cx="7110058" cy="2352097"/>
          </a:xfrm>
          <a:prstGeom prst="rect">
            <a:avLst/>
          </a:prstGeom>
        </p:spPr>
      </p:pic>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596"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6" name="Rectangle 5">
            <a:extLst>
              <a:ext uri="{FF2B5EF4-FFF2-40B4-BE49-F238E27FC236}">
                <a16:creationId xmlns:a16="http://schemas.microsoft.com/office/drawing/2014/main" id="{C8A620EC-80A6-439B-828B-D5F269ABD7DF}"/>
              </a:ext>
            </a:extLst>
          </p:cNvPr>
          <p:cNvSpPr/>
          <p:nvPr/>
        </p:nvSpPr>
        <p:spPr>
          <a:xfrm>
            <a:off x="269217" y="3429000"/>
            <a:ext cx="4979108"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9217" y="5137600"/>
            <a:ext cx="3960440"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0" name="Rectangle 9">
            <a:extLst>
              <a:ext uri="{FF2B5EF4-FFF2-40B4-BE49-F238E27FC236}">
                <a16:creationId xmlns:a16="http://schemas.microsoft.com/office/drawing/2014/main" id="{D71F706F-B613-4FB5-923B-6BA84F48CFA5}"/>
              </a:ext>
            </a:extLst>
          </p:cNvPr>
          <p:cNvSpPr/>
          <p:nvPr/>
        </p:nvSpPr>
        <p:spPr>
          <a:xfrm>
            <a:off x="4649976" y="3356339"/>
            <a:ext cx="7272808"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BLOG_COMMENTS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bolgID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bolgID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commentID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COMMENTS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638433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600" y="1079720"/>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lang="en-US" sz="16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2024002" y="3500439"/>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chemeClr val="bg1"/>
                </a:solidFill>
              </a:rPr>
              <a:t>Data objects</a:t>
            </a:r>
          </a:p>
          <a:p>
            <a:pPr>
              <a:lnSpc>
                <a:spcPct val="150000"/>
              </a:lnSpc>
              <a:buFont typeface="Arial" pitchFamily="34" charset="0"/>
              <a:buChar char="•"/>
            </a:pPr>
            <a:r>
              <a:rPr lang="en-US" sz="2000" dirty="0">
                <a:solidFill>
                  <a:schemeClr val="bg1"/>
                </a:solidFill>
              </a:rPr>
              <a:t>The associations between different data objects</a:t>
            </a:r>
          </a:p>
          <a:p>
            <a:pPr>
              <a:lnSpc>
                <a:spcPct val="150000"/>
              </a:lnSpc>
              <a:buFont typeface="Arial" pitchFamily="34" charset="0"/>
              <a:buChar char="•"/>
            </a:pPr>
            <a:r>
              <a:rPr lang="en-US" sz="2000" dirty="0">
                <a:solidFill>
                  <a:schemeClr val="bg1"/>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600" y="1222177"/>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400" y="2895601"/>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400" y="762507"/>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953000" y="2133600"/>
            <a:ext cx="5633240" cy="403860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895600" y="2686362"/>
            <a:ext cx="6629400" cy="3485839"/>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1676400" y="762001"/>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800" y="2590800"/>
            <a:ext cx="6400800" cy="369745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1676400" y="762001"/>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6018"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i="1" dirty="0">
                <a:solidFill>
                  <a:srgbClr val="006C86"/>
                </a:solidFill>
                <a:latin typeface="Open Sans"/>
              </a:rPr>
              <a:t>Branch { branch-ID, branch-name, branch-city, assets }</a:t>
            </a:r>
          </a:p>
          <a:p>
            <a:r>
              <a:rPr lang="en-US" sz="2000" i="1" dirty="0">
                <a:solidFill>
                  <a:srgbClr val="006C86"/>
                </a:solidFill>
                <a:latin typeface="Open Sans"/>
              </a:rPr>
              <a:t>Customer { customer-id, customer-name, customer-street, customer-only }</a:t>
            </a:r>
          </a:p>
          <a:p>
            <a:r>
              <a:rPr lang="en-US" sz="2000" i="1" dirty="0">
                <a:solidFill>
                  <a:srgbClr val="006C86"/>
                </a:solidFill>
                <a:latin typeface="Open Sans"/>
              </a:rPr>
              <a:t>Account { account-number, branch-ID, balance }</a:t>
            </a:r>
          </a:p>
          <a:p>
            <a:r>
              <a:rPr lang="en-US" sz="2000" i="1" dirty="0">
                <a:solidFill>
                  <a:srgbClr val="006C86"/>
                </a:solidFill>
                <a:latin typeface="Open Sans"/>
              </a:rPr>
              <a:t>Loan { loan-number, branch-ID, amount }</a:t>
            </a:r>
          </a:p>
          <a:p>
            <a:r>
              <a:rPr lang="en-US" sz="2000" i="1" dirty="0">
                <a:solidFill>
                  <a:srgbClr val="006C86"/>
                </a:solidFill>
                <a:latin typeface="Open Sans"/>
              </a:rPr>
              <a:t>Depositor { customer-id, account-number }</a:t>
            </a:r>
          </a:p>
          <a:p>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1981200" y="1295400"/>
            <a:ext cx="5562600"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Tree>
    <p:extLst>
      <p:ext uri="{BB962C8B-B14F-4D97-AF65-F5344CB8AC3E}">
        <p14:creationId xmlns:p14="http://schemas.microsoft.com/office/powerpoint/2010/main" val="334768754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1752602" y="2181682"/>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1752601" y="41148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1760818" y="4800601"/>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p>
        </p:txBody>
      </p:sp>
      <p:sp>
        <p:nvSpPr>
          <p:cNvPr id="10" name="TextBox 9"/>
          <p:cNvSpPr txBox="1"/>
          <p:nvPr/>
        </p:nvSpPr>
        <p:spPr>
          <a:xfrm>
            <a:off x="2209801" y="6225065"/>
            <a:ext cx="4516621"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60818" y="3156466"/>
            <a:ext cx="8670365" cy="1297856"/>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1752601" y="22860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2012104"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1981200" y="1600201"/>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52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1752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1752600" y="5065694"/>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1905001" y="116857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625598" y="3669775"/>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1885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1981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651002" y="3670301"/>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1905001" y="1143001"/>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1" y="4743272"/>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651002" y="3650903"/>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1981201" y="1143001"/>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1981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1981200" y="3409891"/>
            <a:ext cx="82296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1971468"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1828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1981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1981202" y="3945726"/>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1556658"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152400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1828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updation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666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
        <p:nvSpPr>
          <p:cNvPr id="5" name="Rectangle 4"/>
          <p:cNvSpPr/>
          <p:nvPr/>
        </p:nvSpPr>
        <p:spPr>
          <a:xfrm>
            <a:off x="2639616" y="1556792"/>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3"/>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1E760D88-CD82-43F2-BB05-49BD28124262}"/>
              </a:ext>
            </a:extLst>
          </p:cNvPr>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7" name="Table 6">
            <a:extLst>
              <a:ext uri="{FF2B5EF4-FFF2-40B4-BE49-F238E27FC236}">
                <a16:creationId xmlns:a16="http://schemas.microsoft.com/office/drawing/2014/main" id="{EF576935-3F91-4D1A-8B75-2772CF268A27}"/>
              </a:ext>
            </a:extLst>
          </p:cNvPr>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3"/>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9" name="Rectangle 8">
            <a:extLst>
              <a:ext uri="{FF2B5EF4-FFF2-40B4-BE49-F238E27FC236}">
                <a16:creationId xmlns:a16="http://schemas.microsoft.com/office/drawing/2014/main" id="{C4AF0158-B23B-4F6D-95FF-CD8632DB1056}"/>
              </a:ext>
            </a:extLst>
          </p:cNvPr>
          <p:cNvSpPr/>
          <p:nvPr/>
        </p:nvSpPr>
        <p:spPr>
          <a:xfrm>
            <a:off x="203174" y="1015568"/>
            <a:ext cx="11784066"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What if we want to add new branch the student table? In this case as the student Rollno  is a primary key, is will not allow you to insert new branch. </a:t>
            </a:r>
            <a:r>
              <a:rPr lang="en-US" dirty="0">
                <a:latin typeface="Arial" panose="020B0604020202020204" pitchFamily="34" charset="0"/>
                <a:cs typeface="Arial" panose="020B0604020202020204" pitchFamily="34" charset="0"/>
              </a:rPr>
              <a:t>Also, if we have to insert data of 100 students of same branch, then the branch information will be repeated for all those 100 students.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These scenarios are nothing but </a:t>
            </a:r>
            <a:r>
              <a:rPr lang="en-US" b="1" dirty="0">
                <a:latin typeface="Arial" panose="020B0604020202020204" pitchFamily="34" charset="0"/>
                <a:cs typeface="Arial" panose="020B0604020202020204" pitchFamily="34" charset="0"/>
              </a:rPr>
              <a:t>Insertion anomalies</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Update anomaly: </a:t>
            </a:r>
            <a:r>
              <a:rPr lang="en-US" dirty="0">
                <a:latin typeface="Arial" panose="020B0604020202020204" pitchFamily="34" charset="0"/>
                <a:cs typeface="Arial" panose="020B0604020202020204" pitchFamily="34" charset="0"/>
              </a:rPr>
              <a:t>What if </a:t>
            </a:r>
            <a:r>
              <a:rPr lang="en-US" b="1" dirty="0">
                <a:latin typeface="Arial" panose="020B0604020202020204" pitchFamily="34" charset="0"/>
                <a:cs typeface="Arial" panose="020B0604020202020204" pitchFamily="34" charset="0"/>
              </a:rPr>
              <a:t>Mr. X </a:t>
            </a:r>
            <a:r>
              <a:rPr lang="en-US" dirty="0">
                <a:latin typeface="Arial" panose="020B0604020202020204" pitchFamily="34"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Arial" panose="020B0604020202020204" pitchFamily="34" charset="0"/>
                <a:cs typeface="Arial" panose="020B0604020202020204" pitchFamily="34" charset="0"/>
              </a:rPr>
              <a:t>Updation anomaly</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Delete anomaly: </a:t>
            </a:r>
            <a:r>
              <a:rPr lang="en-US" dirty="0">
                <a:latin typeface="Arial" panose="020B0604020202020204" pitchFamily="34" charset="0"/>
                <a:cs typeface="Arial" panose="020B0604020202020204" pitchFamily="34" charset="0"/>
              </a:rPr>
              <a:t>In our </a:t>
            </a:r>
            <a:r>
              <a:rPr lang="en-US" b="1" dirty="0">
                <a:latin typeface="Arial" panose="020B0604020202020204" pitchFamily="34" charset="0"/>
                <a:cs typeface="Arial" panose="020B0604020202020204" pitchFamily="34" charset="0"/>
              </a:rPr>
              <a:t>Student</a:t>
            </a:r>
            <a:r>
              <a:rPr lang="en-US" dirty="0">
                <a:latin typeface="Arial" panose="020B0604020202020204" pitchFamily="34"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Arial" panose="020B0604020202020204" pitchFamily="34" charset="0"/>
                <a:cs typeface="Arial" panose="020B0604020202020204" pitchFamily="34" charset="0"/>
              </a:rPr>
              <a:t>Deletion anomaly.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2524100" y="3276601"/>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881158" y="642919"/>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881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881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2781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2676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2671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667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2667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23392" y="1096288"/>
            <a:ext cx="11017224"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i="1" dirty="0">
                <a:solidFill>
                  <a:srgbClr val="FF0000"/>
                </a:solidFill>
                <a:latin typeface="Arial" panose="020B0604020202020204" pitchFamily="34" charset="0"/>
                <a:cs typeface="Arial" panose="020B0604020202020204" pitchFamily="34" charset="0"/>
              </a:rPr>
              <a:t>(in Relational Algebra "R" stands for relation)</a:t>
            </a:r>
            <a:r>
              <a:rPr lang="en-IN" sz="2800"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IN" sz="2000" dirty="0">
                <a:solidFill>
                  <a:srgbClr val="7EEEE3"/>
                </a:solidFill>
                <a:latin typeface="Arial" panose="020B0604020202020204" pitchFamily="34" charset="0"/>
                <a:cs typeface="Arial" panose="020B0604020202020204" pitchFamily="34" charset="0"/>
              </a:rPr>
              <a:t>are columns</a:t>
            </a:r>
            <a:r>
              <a:rPr lang="en-IN" sz="2000" dirty="0">
                <a:latin typeface="Arial" panose="020B0604020202020204" pitchFamily="34" charset="0"/>
                <a:cs typeface="Arial" panose="020B0604020202020204" pitchFamily="34" charset="0"/>
              </a:rPr>
              <a:t>).</a:t>
            </a:r>
          </a:p>
        </p:txBody>
      </p:sp>
      <p:sp>
        <p:nvSpPr>
          <p:cNvPr id="5" name="Rectangle 4"/>
          <p:cNvSpPr/>
          <p:nvPr/>
        </p:nvSpPr>
        <p:spPr>
          <a:xfrm>
            <a:off x="623392" y="2276872"/>
            <a:ext cx="11017224"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a:t>
            </a:r>
            <a:r>
              <a:rPr lang="en-IN" sz="2400" b="1" dirty="0">
                <a:solidFill>
                  <a:srgbClr val="C00000"/>
                </a:solidFill>
                <a:latin typeface="Arial" panose="020B0604020202020204" pitchFamily="34" charset="0"/>
                <a:cs typeface="Arial" panose="020B0604020202020204" pitchFamily="34" charset="0"/>
              </a:rPr>
              <a:t>entities</a:t>
            </a:r>
            <a:r>
              <a:rPr lang="en-IN" sz="2000" dirty="0">
                <a:latin typeface="Arial" panose="020B0604020202020204" pitchFamily="34" charset="0"/>
                <a:cs typeface="Arial" panose="020B0604020202020204" pitchFamily="34" charset="0"/>
              </a:rPr>
              <a:t>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551384" y="3431371"/>
            <a:ext cx="66515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623392" y="5151245"/>
            <a:ext cx="8715436" cy="1138773"/>
          </a:xfrm>
          <a:prstGeom prst="rect">
            <a:avLst/>
          </a:prstGeom>
        </p:spPr>
        <p:txBody>
          <a:bodyPr wrap="square">
            <a:spAutoFit/>
          </a:bodyPr>
          <a:lstStyle/>
          <a:p>
            <a:r>
              <a:rPr lang="en-US" sz="2400" b="1" dirty="0">
                <a:solidFill>
                  <a:srgbClr val="FF0000"/>
                </a:solidFill>
              </a:rPr>
              <a:t>Note:</a:t>
            </a:r>
          </a:p>
          <a:p>
            <a:pPr marL="342900" indent="-342900">
              <a:buFont typeface="Arial" pitchFamily="34" charset="0"/>
              <a:buChar char="•"/>
            </a:pPr>
            <a:endParaRPr lang="en-US" sz="800" b="1" dirty="0">
              <a:solidFill>
                <a:srgbClr val="006C86"/>
              </a:solidFill>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7843936" y="4221088"/>
            <a:ext cx="4367808" cy="1261884"/>
          </a:xfrm>
          <a:prstGeom prst="rect">
            <a:avLst/>
          </a:prstGeom>
        </p:spPr>
        <p:txBody>
          <a:bodyPr wrap="square">
            <a:spAutoFit/>
          </a:bodyPr>
          <a:lstStyle/>
          <a:p>
            <a:r>
              <a:rPr lang="en-US" sz="2800" dirty="0">
                <a:solidFill>
                  <a:srgbClr val="FF0000"/>
                </a:solidFill>
              </a:rPr>
              <a:t>Remember:</a:t>
            </a:r>
          </a:p>
          <a:p>
            <a:endParaRPr lang="en-US" sz="800" dirty="0"/>
          </a:p>
          <a:p>
            <a:pPr marL="342900" indent="-342900">
              <a:buFont typeface="Arial" panose="020B0604020202020204" pitchFamily="34" charset="0"/>
              <a:buChar char="•"/>
            </a:pPr>
            <a:r>
              <a:rPr lang="en-US" sz="2000" dirty="0"/>
              <a:t>Foreign Key is also know as </a:t>
            </a:r>
            <a:r>
              <a:rPr lang="en-US" sz="2000" dirty="0">
                <a:solidFill>
                  <a:srgbClr val="006C86"/>
                </a:solidFill>
              </a:rPr>
              <a:t>Reference key / Referential key.</a:t>
            </a:r>
          </a:p>
        </p:txBody>
      </p:sp>
    </p:spTree>
    <p:extLst>
      <p:ext uri="{BB962C8B-B14F-4D97-AF65-F5344CB8AC3E}">
        <p14:creationId xmlns:p14="http://schemas.microsoft.com/office/powerpoint/2010/main" val="35080965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2639166" y="1556792"/>
            <a:ext cx="6913668" cy="2831544"/>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2524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2667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809720" y="3276603"/>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2667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3359697" y="1772816"/>
            <a:ext cx="5778973" cy="1631216"/>
          </a:xfrm>
          <a:prstGeom prst="rect">
            <a:avLst/>
          </a:prstGeom>
        </p:spPr>
        <p:txBody>
          <a:bodyPr wrap="square">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2309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2381224" y="2500307"/>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881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2130676" y="571482"/>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2095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2095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2095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2113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2999656" y="1916832"/>
            <a:ext cx="6552728" cy="1631216"/>
          </a:xfrm>
          <a:prstGeom prst="rect">
            <a:avLst/>
          </a:prstGeom>
        </p:spPr>
        <p:txBody>
          <a:bodyPr wrap="square">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2024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999"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1666844" y="714357"/>
            <a:ext cx="8786874" cy="1323439"/>
          </a:xfrm>
          <a:prstGeom prst="rect">
            <a:avLst/>
          </a:prstGeom>
        </p:spPr>
        <p:txBody>
          <a:bodyPr wrap="square">
            <a:spAutoFit/>
          </a:bodyPr>
          <a:lstStyle/>
          <a:p>
            <a:r>
              <a:rPr lang="en-US" sz="200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endParaRPr lang="en-US" sz="2000" dirty="0">
              <a:latin typeface="Segoe UI Light" panose="020B0502040204020203" pitchFamily="34" charset="0"/>
              <a:cs typeface="Segoe UI Light" panose="020B0502040204020203" pitchFamily="34" charset="0"/>
            </a:endParaRPr>
          </a:p>
        </p:txBody>
      </p:sp>
      <p:sp>
        <p:nvSpPr>
          <p:cNvPr id="9" name="Rectangle 8"/>
          <p:cNvSpPr/>
          <p:nvPr/>
        </p:nvSpPr>
        <p:spPr>
          <a:xfrm>
            <a:off x="2024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881159"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166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809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2773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26934</TotalTime>
  <Words>41598</Words>
  <Application>Microsoft Office PowerPoint</Application>
  <PresentationFormat>Widescreen</PresentationFormat>
  <Paragraphs>4971</Paragraphs>
  <Slides>525</Slides>
  <Notes>14</Notes>
  <HiddenSlides>148</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525</vt:i4>
      </vt:variant>
    </vt:vector>
  </HeadingPairs>
  <TitlesOfParts>
    <vt:vector size="561"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5366</cp:revision>
  <dcterms:created xsi:type="dcterms:W3CDTF">2015-10-09T06:09:34Z</dcterms:created>
  <dcterms:modified xsi:type="dcterms:W3CDTF">2020-05-14T02:25:18Z</dcterms:modified>
</cp:coreProperties>
</file>